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1.xml" ContentType="application/vnd.openxmlformats-officedocument.presentationml.notesSlide+xml"/>
  <Override PartName="/ppt/theme/themeOverride8.xml" ContentType="application/vnd.openxmlformats-officedocument.themeOverride+xml"/>
  <Override PartName="/ppt/notesSlides/notesSlide2.xml" ContentType="application/vnd.openxmlformats-officedocument.presentationml.notesSlide+xml"/>
  <Override PartName="/ppt/theme/themeOverride9.xml" ContentType="application/vnd.openxmlformats-officedocument.themeOverride+xml"/>
  <Override PartName="/ppt/notesSlides/notesSlide3.xml" ContentType="application/vnd.openxmlformats-officedocument.presentationml.notesSlide+xml"/>
  <Override PartName="/ppt/theme/themeOverride10.xml" ContentType="application/vnd.openxmlformats-officedocument.themeOverride+xml"/>
  <Override PartName="/ppt/notesSlides/notesSlide4.xml" ContentType="application/vnd.openxmlformats-officedocument.presentationml.notesSlide+xml"/>
  <Override PartName="/ppt/theme/themeOverride11.xml" ContentType="application/vnd.openxmlformats-officedocument.themeOverride+xml"/>
  <Override PartName="/ppt/notesSlides/notesSlide5.xml" ContentType="application/vnd.openxmlformats-officedocument.presentationml.notesSlide+xml"/>
  <Override PartName="/ppt/theme/themeOverride12.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78" r:id="rId5"/>
    <p:sldId id="281" r:id="rId6"/>
    <p:sldId id="282" r:id="rId7"/>
    <p:sldId id="283" r:id="rId8"/>
    <p:sldId id="284" r:id="rId9"/>
    <p:sldId id="280" r:id="rId10"/>
    <p:sldId id="292" r:id="rId11"/>
    <p:sldId id="285" r:id="rId12"/>
    <p:sldId id="293" r:id="rId13"/>
    <p:sldId id="286" r:id="rId14"/>
    <p:sldId id="287" r:id="rId15"/>
    <p:sldId id="289" r:id="rId16"/>
    <p:sldId id="294" r:id="rId17"/>
    <p:sldId id="295" r:id="rId18"/>
    <p:sldId id="291" r:id="rId19"/>
    <p:sldId id="288"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19" autoAdjust="0"/>
  </p:normalViewPr>
  <p:slideViewPr>
    <p:cSldViewPr snapToGrid="0">
      <p:cViewPr varScale="1">
        <p:scale>
          <a:sx n="111" d="100"/>
          <a:sy n="111" d="100"/>
        </p:scale>
        <p:origin x="4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10/16/2022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11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25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36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95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8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42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hyperlink" Target="https://drdeborahserani.blogspot.com/2017/04/universal-background-checks-for-guns.html" TargetMode="Externa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2.png"/><Relationship Id="rId5" Type="http://schemas.openxmlformats.org/officeDocument/2006/relationships/image" Target="../media/image11.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www.uni-med.net/sagesse-project-state-of-the-art-and-next-challenges/" TargetMode="External"/><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43.gif"/><Relationship Id="rId5" Type="http://schemas.openxmlformats.org/officeDocument/2006/relationships/image" Target="../media/image33.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hyperlink" Target="https://www.publicdomainpictures.net/view-image.php?image=115133&amp;picture=gun-on-ground" TargetMode="External"/><Relationship Id="rId5" Type="http://schemas.openxmlformats.org/officeDocument/2006/relationships/image" Target="../media/image44.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hyperlink" Target="https://creativecommons.org/licenses/by-sa/3.0/" TargetMode="External"/><Relationship Id="rId5" Type="http://schemas.openxmlformats.org/officeDocument/2006/relationships/hyperlink" Target="http://www.gloucestercitynews.net/clearysnotebook/2017/05/transnational-gangs-part-1-understanding-the-threat.html" TargetMode="Externa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hyperlink" Target="https://pxhere.com/en/photo/754687" TargetMode="External"/><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jpg"/></Relationships>
</file>

<file path=ppt/slides/_rels/slide5.xml.rels><?xml version="1.0" encoding="UTF-8" standalone="yes"?>
<Relationships xmlns="http://schemas.openxmlformats.org/package/2006/relationships"><Relationship Id="rId8" Type="http://schemas.openxmlformats.org/officeDocument/2006/relationships/hyperlink" Target="https://www.kff.org/other/state-indicator/firearms-death-rate-by-raceethnicity/?currentTimeframe=0&amp;sortModel=%7B%22colId%22:%22Location%22,%22sort%22:%22asc%22%7D" TargetMode="External"/><Relationship Id="rId3" Type="http://schemas.openxmlformats.org/officeDocument/2006/relationships/image" Target="../media/image1.jpeg"/><Relationship Id="rId7" Type="http://schemas.openxmlformats.org/officeDocument/2006/relationships/hyperlink" Target="https://github.com/BuzzFeedNews/nics-firearm-background-checks" TargetMode="External"/><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0.png"/><Relationship Id="rId11" Type="http://schemas.openxmlformats.org/officeDocument/2006/relationships/hyperlink" Target="https://fred.stlouisfed.org/release/tables?rid=249&amp;eid=259515#snid=259516" TargetMode="External"/><Relationship Id="rId5" Type="http://schemas.openxmlformats.org/officeDocument/2006/relationships/image" Target="../media/image22.png"/><Relationship Id="rId10" Type="http://schemas.openxmlformats.org/officeDocument/2006/relationships/hyperlink" Target="https://worldpopulationreview.com/state-rankings/educational-attainment-by-state" TargetMode="External"/><Relationship Id="rId4" Type="http://schemas.openxmlformats.org/officeDocument/2006/relationships/image" Target="../media/image3.png"/><Relationship Id="rId9" Type="http://schemas.openxmlformats.org/officeDocument/2006/relationships/hyperlink" Target="https://www.cdc.gov/nchs/pressroom/sosmap/homicide_mortality/homicide.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air of scissors on a piece of paper&#10;&#10;Description automatically generated with medium confidence">
            <a:extLst>
              <a:ext uri="{FF2B5EF4-FFF2-40B4-BE49-F238E27FC236}">
                <a16:creationId xmlns:a16="http://schemas.microsoft.com/office/drawing/2014/main" id="{DC98CA6A-1302-D1DB-0643-C97DE68B0E4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6222" r="-1" b="-1"/>
          <a:stretch/>
        </p:blipFill>
        <p:spPr>
          <a:xfrm>
            <a:off x="20" y="10"/>
            <a:ext cx="12191980" cy="6857990"/>
          </a:xfrm>
          <a:prstGeom prst="rect">
            <a:avLst/>
          </a:prstGeom>
        </p:spPr>
      </p:pic>
      <p:sp useBgFill="1">
        <p:nvSpPr>
          <p:cNvPr id="115"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dirty="0"/>
              <a:t>Gun Background Check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a:t>Kouamé Kouassi</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JS Libraries	</a:t>
            </a:r>
          </a:p>
        </p:txBody>
      </p:sp>
      <p:sp>
        <p:nvSpPr>
          <p:cNvPr id="3" name="TextBox 2">
            <a:extLst>
              <a:ext uri="{FF2B5EF4-FFF2-40B4-BE49-F238E27FC236}">
                <a16:creationId xmlns:a16="http://schemas.microsoft.com/office/drawing/2014/main" id="{87AD3B56-7CE2-DEDF-7FBF-8A27F09BF62B}"/>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used leaflet to mark the position of the State with more Gun permit and their current population.</a:t>
            </a:r>
          </a:p>
        </p:txBody>
      </p:sp>
      <p:pic>
        <p:nvPicPr>
          <p:cNvPr id="4" name="Picture 16" descr="Add Interactive Maps to Websites using Leaflet.Js | by Anjula Shanaka |  JavaScript in Plain English">
            <a:extLst>
              <a:ext uri="{FF2B5EF4-FFF2-40B4-BE49-F238E27FC236}">
                <a16:creationId xmlns:a16="http://schemas.microsoft.com/office/drawing/2014/main" id="{A8276C8F-2983-35CF-986E-C3BCFD5C35F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77723" y="5572623"/>
            <a:ext cx="3315603" cy="1370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9121919-F4EC-E4EC-771F-E45872A3DA98}"/>
              </a:ext>
            </a:extLst>
          </p:cNvPr>
          <p:cNvPicPr>
            <a:picLocks noChangeAspect="1"/>
          </p:cNvPicPr>
          <p:nvPr/>
        </p:nvPicPr>
        <p:blipFill>
          <a:blip r:embed="rId6"/>
          <a:stretch>
            <a:fillRect/>
          </a:stretch>
        </p:blipFill>
        <p:spPr>
          <a:xfrm>
            <a:off x="4890794" y="2838297"/>
            <a:ext cx="5531134" cy="2952902"/>
          </a:xfrm>
          <a:prstGeom prst="rect">
            <a:avLst/>
          </a:prstGeom>
        </p:spPr>
      </p:pic>
    </p:spTree>
    <p:extLst>
      <p:ext uri="{BB962C8B-B14F-4D97-AF65-F5344CB8AC3E}">
        <p14:creationId xmlns:p14="http://schemas.microsoft.com/office/powerpoint/2010/main" val="33851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98407" y="83388"/>
            <a:ext cx="4538124" cy="970450"/>
          </a:xfrm>
        </p:spPr>
        <p:txBody>
          <a:bodyPr anchor="b">
            <a:normAutofit/>
          </a:bodyPr>
          <a:lstStyle/>
          <a:p>
            <a:pPr algn="l"/>
            <a:r>
              <a:rPr lang="en-GB" sz="4000" dirty="0">
                <a:solidFill>
                  <a:schemeClr val="tx1"/>
                </a:solidFill>
                <a:effectLst/>
                <a:latin typeface="Franklin Gothic Book" panose="020B0503020102020204" pitchFamily="34" charset="0"/>
              </a:rPr>
              <a:t>HTML &amp; CSS</a:t>
            </a:r>
            <a:endParaRPr lang="en-US" sz="4000" dirty="0">
              <a:solidFill>
                <a:schemeClr val="tx1"/>
              </a:solidFill>
            </a:endParaRPr>
          </a:p>
        </p:txBody>
      </p:sp>
      <p:pic>
        <p:nvPicPr>
          <p:cNvPr id="4" name="Picture 3">
            <a:extLst>
              <a:ext uri="{FF2B5EF4-FFF2-40B4-BE49-F238E27FC236}">
                <a16:creationId xmlns:a16="http://schemas.microsoft.com/office/drawing/2014/main" id="{E1A2111F-8C2D-F15F-DF19-A0A2A3314A79}"/>
              </a:ext>
            </a:extLst>
          </p:cNvPr>
          <p:cNvPicPr>
            <a:picLocks noChangeAspect="1"/>
          </p:cNvPicPr>
          <p:nvPr/>
        </p:nvPicPr>
        <p:blipFill>
          <a:blip r:embed="rId6"/>
          <a:stretch>
            <a:fillRect/>
          </a:stretch>
        </p:blipFill>
        <p:spPr>
          <a:xfrm>
            <a:off x="965101" y="1574694"/>
            <a:ext cx="3841947" cy="4108661"/>
          </a:xfrm>
          <a:prstGeom prst="rect">
            <a:avLst/>
          </a:prstGeom>
        </p:spPr>
      </p:pic>
      <p:pic>
        <p:nvPicPr>
          <p:cNvPr id="6" name="Picture 5">
            <a:extLst>
              <a:ext uri="{FF2B5EF4-FFF2-40B4-BE49-F238E27FC236}">
                <a16:creationId xmlns:a16="http://schemas.microsoft.com/office/drawing/2014/main" id="{98C0271D-9EC7-EB24-6FB3-510637CB1C60}"/>
              </a:ext>
            </a:extLst>
          </p:cNvPr>
          <p:cNvPicPr>
            <a:picLocks noChangeAspect="1"/>
          </p:cNvPicPr>
          <p:nvPr/>
        </p:nvPicPr>
        <p:blipFill>
          <a:blip r:embed="rId7"/>
          <a:stretch>
            <a:fillRect/>
          </a:stretch>
        </p:blipFill>
        <p:spPr>
          <a:xfrm>
            <a:off x="7057986" y="1763501"/>
            <a:ext cx="2533689" cy="3731045"/>
          </a:xfrm>
          <a:prstGeom prst="rect">
            <a:avLst/>
          </a:prstGeom>
        </p:spPr>
      </p:pic>
    </p:spTree>
    <p:extLst>
      <p:ext uri="{BB962C8B-B14F-4D97-AF65-F5344CB8AC3E}">
        <p14:creationId xmlns:p14="http://schemas.microsoft.com/office/powerpoint/2010/main" val="414211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9FE48A-6342-47EA-EFDB-650FB5E28AEA}"/>
              </a:ext>
            </a:extLst>
          </p:cNvPr>
          <p:cNvPicPr>
            <a:picLocks noChangeAspect="1"/>
          </p:cNvPicPr>
          <p:nvPr/>
        </p:nvPicPr>
        <p:blipFill rotWithShape="1">
          <a:blip r:embed="rId5"/>
          <a:srcRect r="15764" b="-2"/>
          <a:stretch/>
        </p:blipFill>
        <p:spPr>
          <a:xfrm>
            <a:off x="-8622" y="10"/>
            <a:ext cx="6096000" cy="3383270"/>
          </a:xfrm>
          <a:prstGeom prst="rect">
            <a:avLst/>
          </a:prstGeom>
        </p:spPr>
      </p:pic>
      <p:pic>
        <p:nvPicPr>
          <p:cNvPr id="8" name="Picture 7">
            <a:extLst>
              <a:ext uri="{FF2B5EF4-FFF2-40B4-BE49-F238E27FC236}">
                <a16:creationId xmlns:a16="http://schemas.microsoft.com/office/drawing/2014/main" id="{14FA36A1-497B-8223-6C74-9A87706C5E89}"/>
              </a:ext>
            </a:extLst>
          </p:cNvPr>
          <p:cNvPicPr>
            <a:picLocks noChangeAspect="1"/>
          </p:cNvPicPr>
          <p:nvPr/>
        </p:nvPicPr>
        <p:blipFill rotWithShape="1">
          <a:blip r:embed="rId6"/>
          <a:srcRect t="4255"/>
          <a:stretch/>
        </p:blipFill>
        <p:spPr>
          <a:xfrm>
            <a:off x="-10647" y="3429000"/>
            <a:ext cx="6096000" cy="3429000"/>
          </a:xfrm>
          <a:prstGeom prst="rect">
            <a:avLst/>
          </a:prstGeom>
        </p:spPr>
      </p:pic>
      <p:pic>
        <p:nvPicPr>
          <p:cNvPr id="83" name="Picture 8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b="1" dirty="0"/>
              <a:t>Tableau </a:t>
            </a:r>
            <a:r>
              <a:rPr lang="en-US" sz="3200" b="1" dirty="0" err="1"/>
              <a:t>Visualisation</a:t>
            </a:r>
            <a:r>
              <a:rPr lang="en-US" sz="3200" b="1" dirty="0"/>
              <a:t> </a:t>
            </a:r>
          </a:p>
        </p:txBody>
      </p:sp>
      <p:sp>
        <p:nvSpPr>
          <p:cNvPr id="6" name="TextBox 5">
            <a:extLst>
              <a:ext uri="{FF2B5EF4-FFF2-40B4-BE49-F238E27FC236}">
                <a16:creationId xmlns:a16="http://schemas.microsoft.com/office/drawing/2014/main" id="{9DB6BAA9-E098-811C-C40A-31751F8C0668}"/>
              </a:ext>
            </a:extLst>
          </p:cNvPr>
          <p:cNvSpPr txBox="1"/>
          <p:nvPr/>
        </p:nvSpPr>
        <p:spPr>
          <a:xfrm>
            <a:off x="6900493" y="1732449"/>
            <a:ext cx="4403596" cy="4058751"/>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map shows the states with the number of permits granted and The permit rechecked. In this view, Kentucky is the state with the most permits issued. The bar chart below represents the totality of types of Guns present in the USA from 2016 to 2022.</a:t>
            </a:r>
          </a:p>
        </p:txBody>
      </p:sp>
    </p:spTree>
    <p:extLst>
      <p:ext uri="{BB962C8B-B14F-4D97-AF65-F5344CB8AC3E}">
        <p14:creationId xmlns:p14="http://schemas.microsoft.com/office/powerpoint/2010/main" val="371758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3" name="Picture 2">
            <a:extLst>
              <a:ext uri="{FF2B5EF4-FFF2-40B4-BE49-F238E27FC236}">
                <a16:creationId xmlns:a16="http://schemas.microsoft.com/office/drawing/2014/main" id="{416958E4-0A84-BF28-6494-E7D80DF4DBFD}"/>
              </a:ext>
            </a:extLst>
          </p:cNvPr>
          <p:cNvPicPr>
            <a:picLocks noChangeAspect="1"/>
          </p:cNvPicPr>
          <p:nvPr/>
        </p:nvPicPr>
        <p:blipFill rotWithShape="1">
          <a:blip r:embed="rId4"/>
          <a:srcRect l="16995" r="28095" b="-2"/>
          <a:stretch/>
        </p:blipFill>
        <p:spPr>
          <a:xfrm>
            <a:off x="632815" y="643465"/>
            <a:ext cx="4003193" cy="5103372"/>
          </a:xfrm>
          <a:prstGeom prst="rect">
            <a:avLst/>
          </a:prstGeom>
        </p:spPr>
      </p:pic>
      <p:sp>
        <p:nvSpPr>
          <p:cNvPr id="4" name="TextBox 3">
            <a:extLst>
              <a:ext uri="{FF2B5EF4-FFF2-40B4-BE49-F238E27FC236}">
                <a16:creationId xmlns:a16="http://schemas.microsoft.com/office/drawing/2014/main" id="{9ADCD07D-875A-FD6E-86C2-4A7F57350399}"/>
              </a:ext>
            </a:extLst>
          </p:cNvPr>
          <p:cNvSpPr txBox="1"/>
          <p:nvPr/>
        </p:nvSpPr>
        <p:spPr>
          <a:xfrm>
            <a:off x="5279472" y="1828801"/>
            <a:ext cx="5844760" cy="3866048"/>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created a relationship between the permits/permits rechecked in different states and the totality of firearms in circulation in each state between 2016 and 2022. For example, if I click on a map state, the bar graph gives me the total of types of weapons present in that specific state in the years considered. </a:t>
            </a:r>
          </a:p>
          <a:p>
            <a:pPr defTabSz="457200">
              <a:spcBef>
                <a:spcPct val="20000"/>
              </a:spcBef>
              <a:spcAft>
                <a:spcPts val="600"/>
              </a:spcAft>
              <a:buClr>
                <a:schemeClr val="tx2"/>
              </a:buClr>
              <a:buSzPct val="70000"/>
              <a:buFont typeface="Wingdings 2" charset="2"/>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fact, in 2020 there were nearly 2 million Handguns circulating in Kentucky</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p:txBody>
      </p:sp>
    </p:spTree>
    <p:extLst>
      <p:ext uri="{BB962C8B-B14F-4D97-AF65-F5344CB8AC3E}">
        <p14:creationId xmlns:p14="http://schemas.microsoft.com/office/powerpoint/2010/main" val="312656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4E0B7-1A9F-E80A-A634-4658A763B34F}"/>
              </a:ext>
            </a:extLst>
          </p:cNvPr>
          <p:cNvPicPr>
            <a:picLocks noChangeAspect="1"/>
          </p:cNvPicPr>
          <p:nvPr/>
        </p:nvPicPr>
        <p:blipFill>
          <a:blip r:embed="rId2"/>
          <a:stretch>
            <a:fillRect/>
          </a:stretch>
        </p:blipFill>
        <p:spPr>
          <a:xfrm>
            <a:off x="69011" y="57586"/>
            <a:ext cx="3667203" cy="2543491"/>
          </a:xfrm>
          <a:prstGeom prst="rect">
            <a:avLst/>
          </a:prstGeom>
        </p:spPr>
      </p:pic>
      <p:pic>
        <p:nvPicPr>
          <p:cNvPr id="7" name="Picture 6">
            <a:extLst>
              <a:ext uri="{FF2B5EF4-FFF2-40B4-BE49-F238E27FC236}">
                <a16:creationId xmlns:a16="http://schemas.microsoft.com/office/drawing/2014/main" id="{62345C40-52C9-FA89-7A4F-EFF069F742B5}"/>
              </a:ext>
            </a:extLst>
          </p:cNvPr>
          <p:cNvPicPr>
            <a:picLocks noChangeAspect="1"/>
          </p:cNvPicPr>
          <p:nvPr/>
        </p:nvPicPr>
        <p:blipFill>
          <a:blip r:embed="rId3"/>
          <a:stretch>
            <a:fillRect/>
          </a:stretch>
        </p:blipFill>
        <p:spPr>
          <a:xfrm>
            <a:off x="0" y="3474720"/>
            <a:ext cx="5426764" cy="1980769"/>
          </a:xfrm>
          <a:prstGeom prst="rect">
            <a:avLst/>
          </a:prstGeom>
        </p:spPr>
      </p:pic>
      <p:sp>
        <p:nvSpPr>
          <p:cNvPr id="12"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5F96F7-28EF-AB27-1563-5106FE3647A8}"/>
              </a:ext>
            </a:extLst>
          </p:cNvPr>
          <p:cNvPicPr>
            <a:picLocks noChangeAspect="1"/>
          </p:cNvPicPr>
          <p:nvPr/>
        </p:nvPicPr>
        <p:blipFill>
          <a:blip r:embed="rId4"/>
          <a:stretch>
            <a:fillRect/>
          </a:stretch>
        </p:blipFill>
        <p:spPr>
          <a:xfrm>
            <a:off x="6212784" y="0"/>
            <a:ext cx="5426764" cy="4890185"/>
          </a:xfrm>
          <a:prstGeom prst="rect">
            <a:avLst/>
          </a:prstGeom>
        </p:spPr>
      </p:pic>
      <p:sp>
        <p:nvSpPr>
          <p:cNvPr id="9" name="TextBox 8">
            <a:extLst>
              <a:ext uri="{FF2B5EF4-FFF2-40B4-BE49-F238E27FC236}">
                <a16:creationId xmlns:a16="http://schemas.microsoft.com/office/drawing/2014/main" id="{337ABCC7-1C14-6452-B7E2-4E78794DFE05}"/>
              </a:ext>
            </a:extLst>
          </p:cNvPr>
          <p:cNvSpPr txBox="1"/>
          <p:nvPr/>
        </p:nvSpPr>
        <p:spPr>
          <a:xfrm flipH="1">
            <a:off x="0" y="5455489"/>
            <a:ext cx="4952420" cy="738664"/>
          </a:xfrm>
          <a:prstGeom prst="rect">
            <a:avLst/>
          </a:prstGeom>
          <a:noFill/>
        </p:spPr>
        <p:txBody>
          <a:bodyPr wrap="square" rtlCol="0">
            <a:spAutoFit/>
          </a:bodyPr>
          <a:lstStyle/>
          <a:p>
            <a:r>
              <a:rPr lang="en-GB" sz="1400" dirty="0"/>
              <a:t>This visualization showcases the violence perpetuated by the 3 major races in the united states (Black, White, Hispanic) as reported by the Henry J. Kaiser Family Foundation</a:t>
            </a:r>
            <a:endParaRPr lang="en-GB" dirty="0"/>
          </a:p>
        </p:txBody>
      </p:sp>
      <p:sp>
        <p:nvSpPr>
          <p:cNvPr id="10" name="TextBox 9">
            <a:extLst>
              <a:ext uri="{FF2B5EF4-FFF2-40B4-BE49-F238E27FC236}">
                <a16:creationId xmlns:a16="http://schemas.microsoft.com/office/drawing/2014/main" id="{529A8732-75D5-A5CE-362B-D6EAD4B1D41C}"/>
              </a:ext>
            </a:extLst>
          </p:cNvPr>
          <p:cNvSpPr txBox="1"/>
          <p:nvPr/>
        </p:nvSpPr>
        <p:spPr>
          <a:xfrm>
            <a:off x="6625087" y="4947658"/>
            <a:ext cx="5106837" cy="1754326"/>
          </a:xfrm>
          <a:prstGeom prst="rect">
            <a:avLst/>
          </a:prstGeom>
          <a:noFill/>
        </p:spPr>
        <p:txBody>
          <a:bodyPr wrap="square" rtlCol="0">
            <a:spAutoFit/>
          </a:bodyPr>
          <a:lstStyle/>
          <a:p>
            <a:r>
              <a:rPr lang="en-GB"/>
              <a:t>In this line graph, it can be seen that the number of deaths from firearms in the USA between 2014 and 2018 had a relatively increasing curve. From 2018 to 2019, the average growth was under 25 thousand deaths, and then the number of death grew drastically between 2019 and 2020.</a:t>
            </a:r>
            <a:endParaRPr lang="en-GB" dirty="0"/>
          </a:p>
        </p:txBody>
      </p:sp>
      <p:sp>
        <p:nvSpPr>
          <p:cNvPr id="11" name="TextBox 10">
            <a:extLst>
              <a:ext uri="{FF2B5EF4-FFF2-40B4-BE49-F238E27FC236}">
                <a16:creationId xmlns:a16="http://schemas.microsoft.com/office/drawing/2014/main" id="{08E65557-C357-DE0D-8A9F-1D0F94082F5B}"/>
              </a:ext>
            </a:extLst>
          </p:cNvPr>
          <p:cNvSpPr txBox="1"/>
          <p:nvPr/>
        </p:nvSpPr>
        <p:spPr>
          <a:xfrm flipH="1">
            <a:off x="3807278" y="419895"/>
            <a:ext cx="2041431" cy="1477328"/>
          </a:xfrm>
          <a:prstGeom prst="rect">
            <a:avLst/>
          </a:prstGeom>
          <a:noFill/>
        </p:spPr>
        <p:txBody>
          <a:bodyPr wrap="square" rtlCol="0">
            <a:spAutoFit/>
          </a:bodyPr>
          <a:lstStyle/>
          <a:p>
            <a:r>
              <a:rPr lang="en-GB" dirty="0"/>
              <a:t>the table highlights the states where the most gun homicide were committed from 2014 to 2020.</a:t>
            </a:r>
          </a:p>
        </p:txBody>
      </p:sp>
    </p:spTree>
    <p:extLst>
      <p:ext uri="{BB962C8B-B14F-4D97-AF65-F5344CB8AC3E}">
        <p14:creationId xmlns:p14="http://schemas.microsoft.com/office/powerpoint/2010/main" val="1854289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85EAAF54-9859-5406-C801-D07F816848B7}"/>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4739" r="31138" b="2"/>
          <a:stretch/>
        </p:blipFill>
        <p:spPr>
          <a:xfrm>
            <a:off x="80365" y="176740"/>
            <a:ext cx="4003193" cy="5103372"/>
          </a:xfrm>
          <a:prstGeom prst="rect">
            <a:avLst/>
          </a:prstGeom>
        </p:spPr>
      </p:pic>
      <p:sp>
        <p:nvSpPr>
          <p:cNvPr id="8" name="TextBox 7">
            <a:extLst>
              <a:ext uri="{FF2B5EF4-FFF2-40B4-BE49-F238E27FC236}">
                <a16:creationId xmlns:a16="http://schemas.microsoft.com/office/drawing/2014/main" id="{2E82DF2A-DC65-78CA-B2C1-FF66BD96E934}"/>
              </a:ext>
            </a:extLst>
          </p:cNvPr>
          <p:cNvSpPr txBox="1"/>
          <p:nvPr/>
        </p:nvSpPr>
        <p:spPr>
          <a:xfrm>
            <a:off x="5112940" y="1119314"/>
            <a:ext cx="6087820" cy="3866048"/>
          </a:xfrm>
          <a:prstGeom prst="rect">
            <a:avLst/>
          </a:prstGeom>
        </p:spPr>
        <p:txBody>
          <a:bodyPr vert="horz" lIns="91440" tIns="45720" rIns="91440" bIns="45720" rtlCol="0" anchor="ctr">
            <a:normAutofit fontScale="85000" lnSpcReduction="20000"/>
          </a:bodyPr>
          <a:lstStyle/>
          <a:p>
            <a:pPr marL="342900" indent="-342900" defTabSz="457200">
              <a:spcBef>
                <a:spcPct val="20000"/>
              </a:spcBef>
              <a:spcAft>
                <a:spcPts val="600"/>
              </a:spcAft>
              <a:buClr>
                <a:schemeClr val="tx2"/>
              </a:buClr>
              <a:buSzPct val="70000"/>
              <a:buFont typeface="+mj-lt"/>
              <a:buAutoNum type="arabicPeriod"/>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Inconsistency of the dataset </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Re-structuring of the initial idea, </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PostgreSQL connection issue</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Struggle with JavaScript plotting</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No expert of web development</a:t>
            </a:r>
          </a:p>
          <a:p>
            <a:pPr marL="342900" indent="-342900" defTabSz="457200">
              <a:spcBef>
                <a:spcPct val="20000"/>
              </a:spcBef>
              <a:spcAft>
                <a:spcPts val="600"/>
              </a:spcAft>
              <a:buClr>
                <a:schemeClr val="tx2"/>
              </a:buClr>
              <a:buSzPct val="70000"/>
              <a:buFont typeface="+mj-lt"/>
              <a:buAutoNum type="arabicPeriod"/>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Find some professional visualizations with tableau</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annual reference interval is not followed. This was caused by the absence of a good database</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can open properly the webpage with “Python app.py”, however the webpage is displayed properly when I use “ python –m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http.server</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can only display </a:t>
            </a:r>
            <a:r>
              <a:rPr lang="en-GB">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website </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if the files (Html,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js</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are in the same folder </a:t>
            </a:r>
          </a:p>
          <a:p>
            <a:pPr marL="342900" indent="-342900" defTabSz="457200">
              <a:spcBef>
                <a:spcPct val="20000"/>
              </a:spcBef>
              <a:spcAft>
                <a:spcPts val="600"/>
              </a:spcAft>
              <a:buClr>
                <a:schemeClr val="tx2"/>
              </a:buClr>
              <a:buSzPct val="70000"/>
              <a:buFont typeface="+mj-lt"/>
              <a:buAutoNum type="arabicPeriod"/>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worked alone for this project.</a:t>
            </a: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2963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55022" y="230363"/>
            <a:ext cx="5274842" cy="589473"/>
          </a:xfrm>
        </p:spPr>
        <p:txBody>
          <a:bodyPr anchor="b">
            <a:normAutofit fontScale="90000"/>
          </a:bodyPr>
          <a:lstStyle/>
          <a:p>
            <a:pPr algn="l"/>
            <a:r>
              <a:rPr lang="en-GB" sz="4000" dirty="0">
                <a:solidFill>
                  <a:schemeClr val="tx1"/>
                </a:solidFill>
                <a:effectLst/>
                <a:latin typeface="Franklin Gothic Book" panose="020B0503020102020204" pitchFamily="34" charset="0"/>
              </a:rPr>
              <a:t>Website page Navigation</a:t>
            </a:r>
            <a:endParaRPr lang="en-US" sz="4000" dirty="0">
              <a:solidFill>
                <a:schemeClr val="tx1"/>
              </a:solidFill>
            </a:endParaRPr>
          </a:p>
        </p:txBody>
      </p:sp>
      <p:pic>
        <p:nvPicPr>
          <p:cNvPr id="4" name="Picture 3" descr="A person riding a surfboard&#10;&#10;Description automatically generated with medium confidence">
            <a:extLst>
              <a:ext uri="{FF2B5EF4-FFF2-40B4-BE49-F238E27FC236}">
                <a16:creationId xmlns:a16="http://schemas.microsoft.com/office/drawing/2014/main" id="{CC0A3CCD-43B5-9EDE-F1D5-8BE1BBA3DCBE}"/>
              </a:ext>
            </a:extLst>
          </p:cNvPr>
          <p:cNvPicPr>
            <a:picLocks noChangeAspect="1"/>
          </p:cNvPicPr>
          <p:nvPr/>
        </p:nvPicPr>
        <p:blipFill>
          <a:blip r:embed="rId6"/>
          <a:stretch>
            <a:fillRect/>
          </a:stretch>
        </p:blipFill>
        <p:spPr>
          <a:xfrm>
            <a:off x="755021" y="1171094"/>
            <a:ext cx="4746985" cy="4746985"/>
          </a:xfrm>
          <a:prstGeom prst="rect">
            <a:avLst/>
          </a:prstGeom>
        </p:spPr>
      </p:pic>
      <p:sp>
        <p:nvSpPr>
          <p:cNvPr id="3" name="TextBox 2">
            <a:extLst>
              <a:ext uri="{FF2B5EF4-FFF2-40B4-BE49-F238E27FC236}">
                <a16:creationId xmlns:a16="http://schemas.microsoft.com/office/drawing/2014/main" id="{BEAD168D-9C34-C6D1-6666-58BAFA7A1DB4}"/>
              </a:ext>
            </a:extLst>
          </p:cNvPr>
          <p:cNvSpPr txBox="1"/>
          <p:nvPr/>
        </p:nvSpPr>
        <p:spPr>
          <a:xfrm>
            <a:off x="6638925" y="2219325"/>
            <a:ext cx="5120107" cy="1754326"/>
          </a:xfrm>
          <a:prstGeom prst="rect">
            <a:avLst/>
          </a:prstGeom>
          <a:noFill/>
        </p:spPr>
        <p:txBody>
          <a:bodyPr wrap="square" rtlCol="0">
            <a:spAutoFit/>
          </a:bodyPr>
          <a:lstStyle/>
          <a:p>
            <a:pPr defTabSz="457200">
              <a:spcBef>
                <a:spcPct val="20000"/>
              </a:spcBef>
              <a:spcAft>
                <a:spcPts val="600"/>
              </a:spcAft>
              <a:buClr>
                <a:schemeClr val="tx2"/>
              </a:buClr>
              <a:buSzPct val="70000"/>
            </a:pP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On the Home page, we have a series of news regarding gun background checks, firearm homicide and gun violence statistics. Each article has a read-more that will direct visitors to the complete report for more information. There is also an ABC NEWS </a:t>
            </a:r>
            <a:r>
              <a:rPr lang="en-GB"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Youtube</a:t>
            </a:r>
            <a:r>
              <a:rPr lang="en-GB"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video about the US firearms epidemic.</a:t>
            </a:r>
          </a:p>
        </p:txBody>
      </p:sp>
    </p:spTree>
    <p:extLst>
      <p:ext uri="{BB962C8B-B14F-4D97-AF65-F5344CB8AC3E}">
        <p14:creationId xmlns:p14="http://schemas.microsoft.com/office/powerpoint/2010/main" val="92901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A picture containing ground, laying, weapon, shoes&#10;&#10;Description automatically generated">
            <a:extLst>
              <a:ext uri="{FF2B5EF4-FFF2-40B4-BE49-F238E27FC236}">
                <a16:creationId xmlns:a16="http://schemas.microsoft.com/office/drawing/2014/main" id="{07A2EE84-D990-FFCA-CAC0-8DF50CB6AF55}"/>
              </a:ext>
            </a:extLst>
          </p:cNvPr>
          <p:cNvPicPr>
            <a:picLocks noChangeAspect="1"/>
          </p:cNvPicPr>
          <p:nvPr/>
        </p:nvPicPr>
        <p:blipFill rotWithShape="1">
          <a:blip r:embed="rId5">
            <a:alphaModFix amt="35000"/>
            <a:extLst>
              <a:ext uri="{837473B0-CC2E-450A-ABE3-18F120FF3D39}">
                <a1611:picAttrSrcUrl xmlns:a1611="http://schemas.microsoft.com/office/drawing/2016/11/main" r:id="rId6"/>
              </a:ext>
            </a:extLst>
          </a:blip>
          <a:srcRect t="18172" b="6828"/>
          <a:stretch/>
        </p:blipFill>
        <p:spPr>
          <a:xfrm>
            <a:off x="20" y="10"/>
            <a:ext cx="1219198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dirty="0"/>
              <a:t>THANK YOU</a:t>
            </a:r>
          </a:p>
        </p:txBody>
      </p:sp>
    </p:spTree>
    <p:extLst>
      <p:ext uri="{BB962C8B-B14F-4D97-AF65-F5344CB8AC3E}">
        <p14:creationId xmlns:p14="http://schemas.microsoft.com/office/powerpoint/2010/main" val="215072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B599AF-ED5C-4D98-C057-960C9C448C4E}"/>
              </a:ext>
            </a:extLst>
          </p:cNvPr>
          <p:cNvSpPr txBox="1"/>
          <p:nvPr/>
        </p:nvSpPr>
        <p:spPr>
          <a:xfrm>
            <a:off x="670017" y="1834638"/>
            <a:ext cx="3496541" cy="2646878"/>
          </a:xfrm>
          <a:prstGeom prst="rect">
            <a:avLst/>
          </a:prstGeom>
          <a:noFill/>
        </p:spPr>
        <p:txBody>
          <a:bodyPr wrap="square" rtlCol="0">
            <a:spAutoFit/>
          </a:bodyPr>
          <a:lstStyle/>
          <a:p>
            <a:r>
              <a:rPr lang="en-GB" sz="1800" dirty="0">
                <a:latin typeface="Arial Black" panose="020B0A04020102020204" pitchFamily="34" charset="0"/>
              </a:rPr>
              <a:t>Project Overview</a:t>
            </a:r>
          </a:p>
          <a:p>
            <a:endParaRPr lang="en-GB" sz="1800" dirty="0">
              <a:latin typeface="Arial Black" panose="020B0A04020102020204" pitchFamily="34" charset="0"/>
            </a:endParaRP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Diagram File</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Sources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ETL process</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PostgreSQL</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Flask app</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JS Libraries</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HTML &amp; CSS#</a:t>
            </a:r>
          </a:p>
          <a:p>
            <a:pPr marL="285750" indent="-285750">
              <a:buFont typeface="Arial" panose="020B0604020202020204" pitchFamily="34" charset="0"/>
              <a:buChar char="•"/>
            </a:pPr>
            <a:r>
              <a:rPr lang="en-GB" sz="1400" dirty="0">
                <a:effectLst/>
                <a:latin typeface="Arial" panose="020B0604020202020204" pitchFamily="34" charset="0"/>
                <a:cs typeface="Arial" panose="020B0604020202020204" pitchFamily="34" charset="0"/>
              </a:rPr>
              <a:t>Website Navigation</a:t>
            </a:r>
            <a:br>
              <a:rPr lang="en-GB" sz="1800" dirty="0">
                <a:latin typeface="Arial Black" panose="020B0A04020102020204" pitchFamily="34" charset="0"/>
              </a:rPr>
            </a:br>
            <a:endParaRPr lang="en-GB" dirty="0"/>
          </a:p>
        </p:txBody>
      </p:sp>
      <p:pic>
        <p:nvPicPr>
          <p:cNvPr id="26" name="Picture 25" descr="A picture containing person, indoor&#10;&#10;Description automatically generated">
            <a:extLst>
              <a:ext uri="{FF2B5EF4-FFF2-40B4-BE49-F238E27FC236}">
                <a16:creationId xmlns:a16="http://schemas.microsoft.com/office/drawing/2014/main" id="{0C555715-7A2A-65D7-A735-C8C3A17F2B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655671" y="914400"/>
            <a:ext cx="7513574" cy="5264869"/>
          </a:xfrm>
          <a:prstGeom prst="rect">
            <a:avLst/>
          </a:prstGeom>
        </p:spPr>
      </p:pic>
      <p:sp>
        <p:nvSpPr>
          <p:cNvPr id="27" name="TextBox 26">
            <a:extLst>
              <a:ext uri="{FF2B5EF4-FFF2-40B4-BE49-F238E27FC236}">
                <a16:creationId xmlns:a16="http://schemas.microsoft.com/office/drawing/2014/main" id="{FF8F183B-FF9E-584D-DCE3-992EB723E155}"/>
              </a:ext>
            </a:extLst>
          </p:cNvPr>
          <p:cNvSpPr txBox="1"/>
          <p:nvPr/>
        </p:nvSpPr>
        <p:spPr>
          <a:xfrm>
            <a:off x="1089301" y="7301060"/>
            <a:ext cx="9787156" cy="230832"/>
          </a:xfrm>
          <a:prstGeom prst="rect">
            <a:avLst/>
          </a:prstGeom>
          <a:noFill/>
        </p:spPr>
        <p:txBody>
          <a:bodyPr wrap="square" rtlCol="0">
            <a:spAutoFit/>
          </a:bodyPr>
          <a:lstStyle/>
          <a:p>
            <a:r>
              <a:rPr lang="en-GB" sz="900">
                <a:hlinkClick r:id="rId5" tooltip="http://www.gloucestercitynews.net/clearysnotebook/2017/05/transnational-gangs-part-1-understanding-the-threat.html"/>
              </a:rPr>
              <a:t>This Photo</a:t>
            </a:r>
            <a:r>
              <a:rPr lang="en-GB" sz="900"/>
              <a:t> by Unknown Author is licensed under </a:t>
            </a:r>
            <a:r>
              <a:rPr lang="en-GB" sz="900">
                <a:hlinkClick r:id="rId6" tooltip="https://creativecommons.org/licenses/by-sa/3.0/"/>
              </a:rPr>
              <a:t>CC BY-SA</a:t>
            </a:r>
            <a:endParaRPr lang="en-GB" sz="900"/>
          </a:p>
        </p:txBody>
      </p:sp>
    </p:spTree>
    <p:extLst>
      <p:ext uri="{BB962C8B-B14F-4D97-AF65-F5344CB8AC3E}">
        <p14:creationId xmlns:p14="http://schemas.microsoft.com/office/powerpoint/2010/main" val="394357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913795" y="609600"/>
            <a:ext cx="10353762" cy="1257300"/>
          </a:xfrm>
        </p:spPr>
        <p:txBody>
          <a:bodyPr vert="horz" lIns="91440" tIns="45720" rIns="91440" bIns="45720" rtlCol="0" anchor="ctr">
            <a:normAutofit/>
          </a:bodyPr>
          <a:lstStyle/>
          <a:p>
            <a:r>
              <a:rPr lang="en-US" sz="4000"/>
              <a:t>Project Overview</a:t>
            </a:r>
          </a:p>
        </p:txBody>
      </p:sp>
      <p:sp>
        <p:nvSpPr>
          <p:cNvPr id="6" name="Subtitle 5">
            <a:extLst>
              <a:ext uri="{FF2B5EF4-FFF2-40B4-BE49-F238E27FC236}">
                <a16:creationId xmlns:a16="http://schemas.microsoft.com/office/drawing/2014/main" id="{2EAFBB3A-7E91-BB58-1FAC-F92C88A94B72}"/>
              </a:ext>
            </a:extLst>
          </p:cNvPr>
          <p:cNvSpPr>
            <a:spLocks noGrp="1"/>
          </p:cNvSpPr>
          <p:nvPr>
            <p:ph type="subTitle" idx="1"/>
          </p:nvPr>
        </p:nvSpPr>
        <p:spPr>
          <a:xfrm>
            <a:off x="913795" y="2132822"/>
            <a:ext cx="5546272" cy="3658378"/>
          </a:xfrm>
        </p:spPr>
        <p:txBody>
          <a:bodyPr vert="horz" lIns="91440" tIns="45720" rIns="91440" bIns="45720" rtlCol="0" anchor="ctr">
            <a:normAutofit fontScale="55000" lnSpcReduction="20000"/>
          </a:bodyPr>
          <a:lstStyle/>
          <a:p>
            <a:pPr algn="l"/>
            <a:r>
              <a:rPr lang="en-GB" sz="2600" dirty="0">
                <a:solidFill>
                  <a:schemeClr val="tx2"/>
                </a:solidFill>
                <a:latin typeface="Arial" panose="020B0604020202020204" pitchFamily="34" charset="0"/>
                <a:cs typeface="Arial" panose="020B0604020202020204" pitchFamily="34" charset="0"/>
              </a:rPr>
              <a:t>In this project, I will analyse the Gun background check of in the United States from 2016 to 2022. The analysis aims to detect the state where most firearm permits are issued and where you have the most control over those permits. In addition, several other factors that influence the carrying of firearms and the need for monitoring their proliferation in the different states of the USA will be analysed. Examples of factors can be:</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level of education</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number and rate of deaths caused by firearms</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average income level for families</a:t>
            </a:r>
          </a:p>
          <a:p>
            <a:pPr marL="342900" indent="-342900" algn="l">
              <a:buFont typeface="Arial" panose="020B0604020202020204" pitchFamily="34" charset="0"/>
              <a:buChar char="•"/>
            </a:pPr>
            <a:r>
              <a:rPr lang="en-GB" sz="2600" dirty="0">
                <a:solidFill>
                  <a:schemeClr val="tx2"/>
                </a:solidFill>
                <a:latin typeface="Arial" panose="020B0604020202020204" pitchFamily="34" charset="0"/>
                <a:cs typeface="Arial" panose="020B0604020202020204" pitchFamily="34" charset="0"/>
              </a:rPr>
              <a:t>The gun homicide committed by the three largest groups per state in the US; Black, White, Hispanic</a:t>
            </a:r>
            <a:endParaRPr lang="en-GB" sz="2100" dirty="0">
              <a:solidFill>
                <a:schemeClr val="tx2"/>
              </a:solidFill>
              <a:latin typeface="Arial" panose="020B0604020202020204" pitchFamily="34" charset="0"/>
              <a:cs typeface="Arial" panose="020B0604020202020204" pitchFamily="34" charset="0"/>
            </a:endParaRPr>
          </a:p>
          <a:p>
            <a:pPr algn="l"/>
            <a:r>
              <a:rPr lang="en-US" sz="2100" dirty="0">
                <a:solidFill>
                  <a:schemeClr val="tx2"/>
                </a:solidFill>
              </a:rPr>
              <a:t>  </a:t>
            </a:r>
          </a:p>
          <a:p>
            <a:pPr algn="l"/>
            <a:r>
              <a:rPr lang="en-US" sz="2100" dirty="0">
                <a:solidFill>
                  <a:schemeClr val="tx2"/>
                </a:solidFill>
              </a:rPr>
              <a:t> </a:t>
            </a:r>
          </a:p>
          <a:p>
            <a:pPr algn="l"/>
            <a:endParaRPr lang="en-US" sz="2100" dirty="0">
              <a:solidFill>
                <a:schemeClr val="tx2"/>
              </a:solidFill>
            </a:endParaRPr>
          </a:p>
        </p:txBody>
      </p:sp>
      <p:pic>
        <p:nvPicPr>
          <p:cNvPr id="110" name="Picture 10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8" name="Picture 7" descr="An object on a flag&#10;&#10;Description automatically generated with low confidence">
            <a:extLst>
              <a:ext uri="{FF2B5EF4-FFF2-40B4-BE49-F238E27FC236}">
                <a16:creationId xmlns:a16="http://schemas.microsoft.com/office/drawing/2014/main" id="{1F2EF7C3-DEAB-5696-CA5C-CC3A93C18FB6}"/>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6707" r="-2" b="-2"/>
          <a:stretch/>
        </p:blipFill>
        <p:spPr>
          <a:xfrm>
            <a:off x="7066560" y="2132822"/>
            <a:ext cx="4065464" cy="3258006"/>
          </a:xfrm>
          <a:prstGeom prst="rect">
            <a:avLst/>
          </a:prstGeom>
        </p:spPr>
      </p:pic>
    </p:spTree>
    <p:extLst>
      <p:ext uri="{BB962C8B-B14F-4D97-AF65-F5344CB8AC3E}">
        <p14:creationId xmlns:p14="http://schemas.microsoft.com/office/powerpoint/2010/main" val="6673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99049" y="198407"/>
            <a:ext cx="1758553" cy="752684"/>
          </a:xfrm>
        </p:spPr>
        <p:txBody>
          <a:bodyPr>
            <a:normAutofit fontScale="90000"/>
          </a:bodyPr>
          <a:lstStyle/>
          <a:p>
            <a:pPr algn="l"/>
            <a:r>
              <a:rPr lang="en-GB" sz="4000" dirty="0">
                <a:solidFill>
                  <a:schemeClr val="tx1"/>
                </a:solidFill>
              </a:rPr>
              <a:t>Diagram</a:t>
            </a:r>
            <a:endParaRPr lang="en-US" sz="4000" dirty="0">
              <a:solidFill>
                <a:schemeClr val="tx1"/>
              </a:solidFill>
            </a:endParaRPr>
          </a:p>
        </p:txBody>
      </p:sp>
      <p:pic>
        <p:nvPicPr>
          <p:cNvPr id="28" name="Picture 4" descr="Web Icon Logo PNG Vector (EPS) Free Download">
            <a:extLst>
              <a:ext uri="{FF2B5EF4-FFF2-40B4-BE49-F238E27FC236}">
                <a16:creationId xmlns:a16="http://schemas.microsoft.com/office/drawing/2014/main" id="{D3C80C7E-E24E-8F05-A08B-5058E4E0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50" y="1849873"/>
            <a:ext cx="618698" cy="6186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Web Icon Logo PNG Vector (EPS) Free Download">
            <a:extLst>
              <a:ext uri="{FF2B5EF4-FFF2-40B4-BE49-F238E27FC236}">
                <a16:creationId xmlns:a16="http://schemas.microsoft.com/office/drawing/2014/main" id="{61E2A83F-CE96-B1F9-BA26-0E3B31BC2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0352" y="3410700"/>
            <a:ext cx="696089" cy="6960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Add Interactive Maps to Websites using Leaflet.Js | by Anjula Shanaka |  JavaScript in Plain English">
            <a:extLst>
              <a:ext uri="{FF2B5EF4-FFF2-40B4-BE49-F238E27FC236}">
                <a16:creationId xmlns:a16="http://schemas.microsoft.com/office/drawing/2014/main" id="{E2FEF4CE-3016-A661-E634-7A1F54456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1915" y="5272630"/>
            <a:ext cx="1417607" cy="7088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descr="Logo Html Html5 - Free image on Pixabay">
            <a:extLst>
              <a:ext uri="{FF2B5EF4-FFF2-40B4-BE49-F238E27FC236}">
                <a16:creationId xmlns:a16="http://schemas.microsoft.com/office/drawing/2014/main" id="{CDA8ACF4-35BF-ECE7-A66E-ED222ED824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842" y="3331246"/>
            <a:ext cx="773750" cy="7737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Download HTML5 Logo PNG, Free Transparent HTML5 Images - Free Transparent  PNG Logos">
            <a:extLst>
              <a:ext uri="{FF2B5EF4-FFF2-40B4-BE49-F238E27FC236}">
                <a16:creationId xmlns:a16="http://schemas.microsoft.com/office/drawing/2014/main" id="{67738366-3F5E-3290-2F71-4B0D5E7E6E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757" t="5408" r="17254" b="5283"/>
          <a:stretch/>
        </p:blipFill>
        <p:spPr bwMode="auto">
          <a:xfrm>
            <a:off x="8914545" y="3323130"/>
            <a:ext cx="575095" cy="7902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Tableau Logo, symbol, meaning, history, PNG">
            <a:extLst>
              <a:ext uri="{FF2B5EF4-FFF2-40B4-BE49-F238E27FC236}">
                <a16:creationId xmlns:a16="http://schemas.microsoft.com/office/drawing/2014/main" id="{82CDD57D-BB45-C4AC-8EAD-62BBF0DA21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9491" y="1840280"/>
            <a:ext cx="1387894" cy="78069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1305077D-0383-AB40-0647-986063C56752}"/>
              </a:ext>
            </a:extLst>
          </p:cNvPr>
          <p:cNvCxnSpPr>
            <a:cxnSpLocks/>
          </p:cNvCxnSpPr>
          <p:nvPr/>
        </p:nvCxnSpPr>
        <p:spPr>
          <a:xfrm>
            <a:off x="1535477" y="2110933"/>
            <a:ext cx="439299" cy="425436"/>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18986E0-F34F-D457-C15A-0261D657FB17}"/>
              </a:ext>
            </a:extLst>
          </p:cNvPr>
          <p:cNvCxnSpPr>
            <a:cxnSpLocks/>
          </p:cNvCxnSpPr>
          <p:nvPr/>
        </p:nvCxnSpPr>
        <p:spPr>
          <a:xfrm>
            <a:off x="1413457" y="3783481"/>
            <a:ext cx="561319" cy="178"/>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F687F4-24AB-4481-7D21-0613B18FBFE0}"/>
              </a:ext>
            </a:extLst>
          </p:cNvPr>
          <p:cNvCxnSpPr>
            <a:cxnSpLocks/>
          </p:cNvCxnSpPr>
          <p:nvPr/>
        </p:nvCxnSpPr>
        <p:spPr>
          <a:xfrm>
            <a:off x="2468844" y="3087200"/>
            <a:ext cx="48311" cy="554296"/>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1A3D29-C704-4675-C0C0-D6C30337B4F8}"/>
              </a:ext>
            </a:extLst>
          </p:cNvPr>
          <p:cNvCxnSpPr>
            <a:cxnSpLocks/>
          </p:cNvCxnSpPr>
          <p:nvPr/>
        </p:nvCxnSpPr>
        <p:spPr>
          <a:xfrm>
            <a:off x="3069505" y="3735208"/>
            <a:ext cx="714148" cy="4827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F46AC8C-F0ED-DF77-D03A-58C6AD2EDA0B}"/>
              </a:ext>
            </a:extLst>
          </p:cNvPr>
          <p:cNvCxnSpPr>
            <a:cxnSpLocks/>
          </p:cNvCxnSpPr>
          <p:nvPr/>
        </p:nvCxnSpPr>
        <p:spPr>
          <a:xfrm>
            <a:off x="7979357" y="3726177"/>
            <a:ext cx="715342" cy="2035"/>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9C4DF16-215E-BC1E-0491-DC83238FEF56}"/>
              </a:ext>
            </a:extLst>
          </p:cNvPr>
          <p:cNvCxnSpPr>
            <a:cxnSpLocks/>
          </p:cNvCxnSpPr>
          <p:nvPr/>
        </p:nvCxnSpPr>
        <p:spPr>
          <a:xfrm>
            <a:off x="9628077" y="3734043"/>
            <a:ext cx="783401" cy="8465"/>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0E53CD-C51C-DE61-7BD6-36E51E41AD9E}"/>
              </a:ext>
            </a:extLst>
          </p:cNvPr>
          <p:cNvCxnSpPr>
            <a:cxnSpLocks/>
          </p:cNvCxnSpPr>
          <p:nvPr/>
        </p:nvCxnSpPr>
        <p:spPr>
          <a:xfrm flipV="1">
            <a:off x="3093865" y="2258094"/>
            <a:ext cx="2554831" cy="140856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F025C4-5F0B-7C60-8B5F-36DDEB7C22F3}"/>
              </a:ext>
            </a:extLst>
          </p:cNvPr>
          <p:cNvCxnSpPr>
            <a:cxnSpLocks/>
          </p:cNvCxnSpPr>
          <p:nvPr/>
        </p:nvCxnSpPr>
        <p:spPr>
          <a:xfrm>
            <a:off x="6725746" y="2179756"/>
            <a:ext cx="1253611" cy="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B44488D-3D2C-AB02-C641-D3E0E9B17E99}"/>
              </a:ext>
            </a:extLst>
          </p:cNvPr>
          <p:cNvCxnSpPr>
            <a:cxnSpLocks/>
          </p:cNvCxnSpPr>
          <p:nvPr/>
        </p:nvCxnSpPr>
        <p:spPr>
          <a:xfrm>
            <a:off x="3085364" y="4135729"/>
            <a:ext cx="2326856" cy="1077507"/>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3E2B55-B030-CC95-148A-BF08F8DC0E65}"/>
              </a:ext>
            </a:extLst>
          </p:cNvPr>
          <p:cNvCxnSpPr>
            <a:cxnSpLocks/>
            <a:stCxn id="36" idx="0"/>
          </p:cNvCxnSpPr>
          <p:nvPr/>
        </p:nvCxnSpPr>
        <p:spPr>
          <a:xfrm flipH="1" flipV="1">
            <a:off x="11109720" y="4314187"/>
            <a:ext cx="120999" cy="958443"/>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9AB54AA-49C3-A7EB-4855-69AC8FFFAE55}"/>
              </a:ext>
            </a:extLst>
          </p:cNvPr>
          <p:cNvCxnSpPr>
            <a:cxnSpLocks/>
          </p:cNvCxnSpPr>
          <p:nvPr/>
        </p:nvCxnSpPr>
        <p:spPr>
          <a:xfrm>
            <a:off x="9594620" y="2228590"/>
            <a:ext cx="1065732" cy="104952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DA60C8A-C860-B258-5165-CB6FEB0C3EAF}"/>
              </a:ext>
            </a:extLst>
          </p:cNvPr>
          <p:cNvCxnSpPr>
            <a:cxnSpLocks/>
          </p:cNvCxnSpPr>
          <p:nvPr/>
        </p:nvCxnSpPr>
        <p:spPr>
          <a:xfrm>
            <a:off x="6660121" y="5083383"/>
            <a:ext cx="1766667" cy="19588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32" descr="GitHub - mjhea0/flaskr-tdd: Flaskr: Intro to Flask, Test-Driven Development  (TDD), and JavaScript">
            <a:extLst>
              <a:ext uri="{FF2B5EF4-FFF2-40B4-BE49-F238E27FC236}">
                <a16:creationId xmlns:a16="http://schemas.microsoft.com/office/drawing/2014/main" id="{8CF81C33-5B3C-ADCC-4A9D-4C9DE61795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8872" y="2742419"/>
            <a:ext cx="1055576" cy="591122"/>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ACE82259-2FFE-E627-26C2-2055D0A343EB}"/>
              </a:ext>
            </a:extLst>
          </p:cNvPr>
          <p:cNvCxnSpPr>
            <a:cxnSpLocks/>
          </p:cNvCxnSpPr>
          <p:nvPr/>
        </p:nvCxnSpPr>
        <p:spPr>
          <a:xfrm>
            <a:off x="6225406" y="3331246"/>
            <a:ext cx="674288" cy="328320"/>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Beautiful Soup png images | PNGEgg">
            <a:extLst>
              <a:ext uri="{FF2B5EF4-FFF2-40B4-BE49-F238E27FC236}">
                <a16:creationId xmlns:a16="http://schemas.microsoft.com/office/drawing/2014/main" id="{81BDB625-210B-4AE6-9F85-4AE0D7970D0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 t="18452" r="-164" b="20298"/>
          <a:stretch/>
        </p:blipFill>
        <p:spPr bwMode="auto">
          <a:xfrm>
            <a:off x="2057602" y="3682275"/>
            <a:ext cx="1036263" cy="372407"/>
          </a:xfrm>
          <a:prstGeom prst="rect">
            <a:avLst/>
          </a:prstGeom>
          <a:noFill/>
          <a:ln>
            <a:noFill/>
          </a:ln>
          <a:extLst>
            <a:ext uri="{53640926-AAD7-44D8-BBD7-CCE9431645EC}">
              <a14:shadowObscured xmlns:a14="http://schemas.microsoft.com/office/drawing/2010/main"/>
            </a:ext>
          </a:extLst>
        </p:spPr>
      </p:pic>
      <p:pic>
        <p:nvPicPr>
          <p:cNvPr id="4" name="Picture 3" descr="A picture containing logo&#10;&#10;Description automatically generated">
            <a:extLst>
              <a:ext uri="{FF2B5EF4-FFF2-40B4-BE49-F238E27FC236}">
                <a16:creationId xmlns:a16="http://schemas.microsoft.com/office/drawing/2014/main" id="{561D703E-2B68-D530-E9AD-A39D0DBB145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5703" y="2037193"/>
            <a:ext cx="2779878" cy="1292834"/>
          </a:xfrm>
          <a:prstGeom prst="rect">
            <a:avLst/>
          </a:prstGeom>
        </p:spPr>
      </p:pic>
      <p:pic>
        <p:nvPicPr>
          <p:cNvPr id="8" name="Picture 7" descr="Text&#10;&#10;Description automatically generated">
            <a:extLst>
              <a:ext uri="{FF2B5EF4-FFF2-40B4-BE49-F238E27FC236}">
                <a16:creationId xmlns:a16="http://schemas.microsoft.com/office/drawing/2014/main" id="{9F8362C8-5195-7DC3-A1EC-EA667C16FD0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1379" y="3476142"/>
            <a:ext cx="609600" cy="659765"/>
          </a:xfrm>
          <a:prstGeom prst="rect">
            <a:avLst/>
          </a:prstGeom>
          <a:noFill/>
          <a:ln>
            <a:noFill/>
          </a:ln>
        </p:spPr>
      </p:pic>
      <p:pic>
        <p:nvPicPr>
          <p:cNvPr id="9" name="Picture 8" descr="Text&#10;&#10;Description automatically generated">
            <a:extLst>
              <a:ext uri="{FF2B5EF4-FFF2-40B4-BE49-F238E27FC236}">
                <a16:creationId xmlns:a16="http://schemas.microsoft.com/office/drawing/2014/main" id="{017880E0-115E-EA28-73A8-8DE079BFE53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98971" y="1849873"/>
            <a:ext cx="609600" cy="659765"/>
          </a:xfrm>
          <a:prstGeom prst="rect">
            <a:avLst/>
          </a:prstGeom>
          <a:noFill/>
          <a:ln>
            <a:noFill/>
          </a:ln>
        </p:spPr>
      </p:pic>
      <p:pic>
        <p:nvPicPr>
          <p:cNvPr id="10" name="Picture 9" descr="postgresql-logo | Unixmen">
            <a:extLst>
              <a:ext uri="{FF2B5EF4-FFF2-40B4-BE49-F238E27FC236}">
                <a16:creationId xmlns:a16="http://schemas.microsoft.com/office/drawing/2014/main" id="{2E636292-23B6-F177-B7B6-63570B50439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32099" y="3451325"/>
            <a:ext cx="742315" cy="825500"/>
          </a:xfrm>
          <a:prstGeom prst="rect">
            <a:avLst/>
          </a:prstGeom>
          <a:noFill/>
          <a:ln>
            <a:noFill/>
          </a:ln>
        </p:spPr>
      </p:pic>
      <p:cxnSp>
        <p:nvCxnSpPr>
          <p:cNvPr id="13" name="Straight Arrow Connector 12">
            <a:extLst>
              <a:ext uri="{FF2B5EF4-FFF2-40B4-BE49-F238E27FC236}">
                <a16:creationId xmlns:a16="http://schemas.microsoft.com/office/drawing/2014/main" id="{E54241F4-17F5-69EF-87FD-BE25448CBBDD}"/>
              </a:ext>
            </a:extLst>
          </p:cNvPr>
          <p:cNvCxnSpPr>
            <a:cxnSpLocks/>
          </p:cNvCxnSpPr>
          <p:nvPr/>
        </p:nvCxnSpPr>
        <p:spPr>
          <a:xfrm flipV="1">
            <a:off x="4135731" y="3281237"/>
            <a:ext cx="906613" cy="360259"/>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68B2146A-493A-FA6B-C975-8611E26720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654" y="4627724"/>
            <a:ext cx="911319" cy="911319"/>
          </a:xfrm>
          <a:prstGeom prst="rect">
            <a:avLst/>
          </a:prstGeom>
        </p:spPr>
      </p:pic>
      <p:pic>
        <p:nvPicPr>
          <p:cNvPr id="17" name="Picture 16" descr="Logo, company name&#10;&#10;Description automatically generated">
            <a:extLst>
              <a:ext uri="{FF2B5EF4-FFF2-40B4-BE49-F238E27FC236}">
                <a16:creationId xmlns:a16="http://schemas.microsoft.com/office/drawing/2014/main" id="{9C43A358-E50B-A787-76AB-D355976B4E8E}"/>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03438" y="5108544"/>
            <a:ext cx="600075" cy="600075"/>
          </a:xfrm>
          <a:prstGeom prst="rect">
            <a:avLst/>
          </a:prstGeom>
          <a:noFill/>
          <a:ln>
            <a:noFill/>
          </a:ln>
        </p:spPr>
      </p:pic>
      <p:cxnSp>
        <p:nvCxnSpPr>
          <p:cNvPr id="19" name="Straight Arrow Connector 18">
            <a:extLst>
              <a:ext uri="{FF2B5EF4-FFF2-40B4-BE49-F238E27FC236}">
                <a16:creationId xmlns:a16="http://schemas.microsoft.com/office/drawing/2014/main" id="{41FACAAC-EEE0-96B3-8C11-1AD59D62EC9B}"/>
              </a:ext>
            </a:extLst>
          </p:cNvPr>
          <p:cNvCxnSpPr>
            <a:cxnSpLocks/>
          </p:cNvCxnSpPr>
          <p:nvPr/>
        </p:nvCxnSpPr>
        <p:spPr>
          <a:xfrm flipV="1">
            <a:off x="9409067" y="4113422"/>
            <a:ext cx="1148540" cy="816192"/>
          </a:xfrm>
          <a:prstGeom prst="straightConnector1">
            <a:avLst/>
          </a:prstGeom>
          <a:ln w="571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AF06DA-457F-CF5E-4D1B-B213FA39A28A}"/>
              </a:ext>
            </a:extLst>
          </p:cNvPr>
          <p:cNvSpPr txBox="1"/>
          <p:nvPr/>
        </p:nvSpPr>
        <p:spPr>
          <a:xfrm>
            <a:off x="635935" y="5965663"/>
            <a:ext cx="882804" cy="523220"/>
          </a:xfrm>
          <a:prstGeom prst="rect">
            <a:avLst/>
          </a:prstGeom>
          <a:noFill/>
        </p:spPr>
        <p:txBody>
          <a:bodyPr wrap="square" rtlCol="0">
            <a:spAutoFit/>
          </a:bodyPr>
          <a:lstStyle/>
          <a:p>
            <a:r>
              <a:rPr lang="en-GB" sz="2800" dirty="0">
                <a:highlight>
                  <a:srgbClr val="808080"/>
                </a:highlight>
              </a:rPr>
              <a:t>Start</a:t>
            </a:r>
          </a:p>
        </p:txBody>
      </p:sp>
      <p:sp>
        <p:nvSpPr>
          <p:cNvPr id="30" name="TextBox 29">
            <a:extLst>
              <a:ext uri="{FF2B5EF4-FFF2-40B4-BE49-F238E27FC236}">
                <a16:creationId xmlns:a16="http://schemas.microsoft.com/office/drawing/2014/main" id="{C9DC4F73-344F-D36A-FD97-16BF8F84B79F}"/>
              </a:ext>
            </a:extLst>
          </p:cNvPr>
          <p:cNvSpPr txBox="1"/>
          <p:nvPr/>
        </p:nvSpPr>
        <p:spPr>
          <a:xfrm>
            <a:off x="10915039" y="6097005"/>
            <a:ext cx="882804" cy="523220"/>
          </a:xfrm>
          <a:prstGeom prst="rect">
            <a:avLst/>
          </a:prstGeom>
          <a:noFill/>
        </p:spPr>
        <p:txBody>
          <a:bodyPr wrap="square" rtlCol="0">
            <a:spAutoFit/>
          </a:bodyPr>
          <a:lstStyle/>
          <a:p>
            <a:r>
              <a:rPr lang="en-GB" sz="2800" dirty="0">
                <a:highlight>
                  <a:srgbClr val="0000FF"/>
                </a:highlight>
              </a:rPr>
              <a:t>End</a:t>
            </a:r>
          </a:p>
        </p:txBody>
      </p:sp>
    </p:spTree>
    <p:extLst>
      <p:ext uri="{BB962C8B-B14F-4D97-AF65-F5344CB8AC3E}">
        <p14:creationId xmlns:p14="http://schemas.microsoft.com/office/powerpoint/2010/main" val="346569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randombar(horizontal)">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barn(inVertical)">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par>
                                <p:cTn id="32" presetID="53" presetClass="entr" presetSubtype="16"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par>
                                <p:cTn id="37" presetID="53" presetClass="entr" presetSubtype="16"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par>
                                <p:cTn id="49" presetID="53" presetClass="entr" presetSubtype="16"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p:cTn id="51" dur="500" fill="hold"/>
                                        <p:tgtEl>
                                          <p:spTgt spid="57"/>
                                        </p:tgtEl>
                                        <p:attrNameLst>
                                          <p:attrName>ppt_w</p:attrName>
                                        </p:attrNameLst>
                                      </p:cBhvr>
                                      <p:tavLst>
                                        <p:tav tm="0">
                                          <p:val>
                                            <p:fltVal val="0"/>
                                          </p:val>
                                        </p:tav>
                                        <p:tav tm="100000">
                                          <p:val>
                                            <p:strVal val="#ppt_w"/>
                                          </p:val>
                                        </p:tav>
                                      </p:tavLst>
                                    </p:anim>
                                    <p:anim calcmode="lin" valueType="num">
                                      <p:cBhvr>
                                        <p:cTn id="52" dur="500" fill="hold"/>
                                        <p:tgtEl>
                                          <p:spTgt spid="57"/>
                                        </p:tgtEl>
                                        <p:attrNameLst>
                                          <p:attrName>ppt_h</p:attrName>
                                        </p:attrNameLst>
                                      </p:cBhvr>
                                      <p:tavLst>
                                        <p:tav tm="0">
                                          <p:val>
                                            <p:fltVal val="0"/>
                                          </p:val>
                                        </p:tav>
                                        <p:tav tm="100000">
                                          <p:val>
                                            <p:strVal val="#ppt_h"/>
                                          </p:val>
                                        </p:tav>
                                      </p:tavLst>
                                    </p:anim>
                                    <p:animEffect transition="in" filter="fade">
                                      <p:cBhvr>
                                        <p:cTn id="53" dur="500"/>
                                        <p:tgtEl>
                                          <p:spTgt spid="57"/>
                                        </p:tgtEl>
                                      </p:cBhvr>
                                    </p:animEffect>
                                  </p:childTnLst>
                                </p:cTn>
                              </p:par>
                              <p:par>
                                <p:cTn id="54" presetID="53" presetClass="entr" presetSubtype="16"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p:cTn id="56" dur="500" fill="hold"/>
                                        <p:tgtEl>
                                          <p:spTgt spid="58"/>
                                        </p:tgtEl>
                                        <p:attrNameLst>
                                          <p:attrName>ppt_w</p:attrName>
                                        </p:attrNameLst>
                                      </p:cBhvr>
                                      <p:tavLst>
                                        <p:tav tm="0">
                                          <p:val>
                                            <p:fltVal val="0"/>
                                          </p:val>
                                        </p:tav>
                                        <p:tav tm="100000">
                                          <p:val>
                                            <p:strVal val="#ppt_w"/>
                                          </p:val>
                                        </p:tav>
                                      </p:tavLst>
                                    </p:anim>
                                    <p:anim calcmode="lin" valueType="num">
                                      <p:cBhvr>
                                        <p:cTn id="57" dur="500" fill="hold"/>
                                        <p:tgtEl>
                                          <p:spTgt spid="58"/>
                                        </p:tgtEl>
                                        <p:attrNameLst>
                                          <p:attrName>ppt_h</p:attrName>
                                        </p:attrNameLst>
                                      </p:cBhvr>
                                      <p:tavLst>
                                        <p:tav tm="0">
                                          <p:val>
                                            <p:fltVal val="0"/>
                                          </p:val>
                                        </p:tav>
                                        <p:tav tm="100000">
                                          <p:val>
                                            <p:strVal val="#ppt_h"/>
                                          </p:val>
                                        </p:tav>
                                      </p:tavLst>
                                    </p:anim>
                                    <p:animEffect transition="in" filter="fade">
                                      <p:cBhvr>
                                        <p:cTn id="58" dur="500"/>
                                        <p:tgtEl>
                                          <p:spTgt spid="58"/>
                                        </p:tgtEl>
                                      </p:cBhvr>
                                    </p:animEffect>
                                  </p:childTnLst>
                                </p:cTn>
                              </p:par>
                              <p:par>
                                <p:cTn id="59" presetID="53" presetClass="entr" presetSubtype="16"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par>
                                <p:cTn id="64" presetID="53" presetClass="entr" presetSubtype="16"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par>
                                <p:cTn id="69" presetID="53" presetClass="entr" presetSubtype="16"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Effect transition="in" filter="fade">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p:cTn id="85" dur="500" fill="hold"/>
                                        <p:tgtEl>
                                          <p:spTgt spid="36"/>
                                        </p:tgtEl>
                                        <p:attrNameLst>
                                          <p:attrName>ppt_w</p:attrName>
                                        </p:attrNameLst>
                                      </p:cBhvr>
                                      <p:tavLst>
                                        <p:tav tm="0">
                                          <p:val>
                                            <p:fltVal val="0"/>
                                          </p:val>
                                        </p:tav>
                                        <p:tav tm="100000">
                                          <p:val>
                                            <p:strVal val="#ppt_w"/>
                                          </p:val>
                                        </p:tav>
                                      </p:tavLst>
                                    </p:anim>
                                    <p:anim calcmode="lin" valueType="num">
                                      <p:cBhvr>
                                        <p:cTn id="86" dur="500" fill="hold"/>
                                        <p:tgtEl>
                                          <p:spTgt spid="36"/>
                                        </p:tgtEl>
                                        <p:attrNameLst>
                                          <p:attrName>ppt_h</p:attrName>
                                        </p:attrNameLst>
                                      </p:cBhvr>
                                      <p:tavLst>
                                        <p:tav tm="0">
                                          <p:val>
                                            <p:fltVal val="0"/>
                                          </p:val>
                                        </p:tav>
                                        <p:tav tm="100000">
                                          <p:val>
                                            <p:strVal val="#ppt_h"/>
                                          </p:val>
                                        </p:tav>
                                      </p:tavLst>
                                    </p:anim>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1000"/>
                                        <p:tgtEl>
                                          <p:spTgt spid="51"/>
                                        </p:tgtEl>
                                      </p:cBhvr>
                                    </p:animEffect>
                                    <p:anim calcmode="lin" valueType="num">
                                      <p:cBhvr>
                                        <p:cTn id="93" dur="1000" fill="hold"/>
                                        <p:tgtEl>
                                          <p:spTgt spid="51"/>
                                        </p:tgtEl>
                                        <p:attrNameLst>
                                          <p:attrName>ppt_x</p:attrName>
                                        </p:attrNameLst>
                                      </p:cBhvr>
                                      <p:tavLst>
                                        <p:tav tm="0">
                                          <p:val>
                                            <p:strVal val="#ppt_x"/>
                                          </p:val>
                                        </p:tav>
                                        <p:tav tm="100000">
                                          <p:val>
                                            <p:strVal val="#ppt_x"/>
                                          </p:val>
                                        </p:tav>
                                      </p:tavLst>
                                    </p:anim>
                                    <p:anim calcmode="lin" valueType="num">
                                      <p:cBhvr>
                                        <p:cTn id="94" dur="1000" fill="hold"/>
                                        <p:tgtEl>
                                          <p:spTgt spid="5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1000"/>
                                        <p:tgtEl>
                                          <p:spTgt spid="55"/>
                                        </p:tgtEl>
                                      </p:cBhvr>
                                    </p:animEffect>
                                    <p:anim calcmode="lin" valueType="num">
                                      <p:cBhvr>
                                        <p:cTn id="98" dur="1000" fill="hold"/>
                                        <p:tgtEl>
                                          <p:spTgt spid="55"/>
                                        </p:tgtEl>
                                        <p:attrNameLst>
                                          <p:attrName>ppt_x</p:attrName>
                                        </p:attrNameLst>
                                      </p:cBhvr>
                                      <p:tavLst>
                                        <p:tav tm="0">
                                          <p:val>
                                            <p:strVal val="#ppt_x"/>
                                          </p:val>
                                        </p:tav>
                                        <p:tav tm="100000">
                                          <p:val>
                                            <p:strVal val="#ppt_x"/>
                                          </p:val>
                                        </p:tav>
                                      </p:tavLst>
                                    </p:anim>
                                    <p:anim calcmode="lin" valueType="num">
                                      <p:cBhvr>
                                        <p:cTn id="99" dur="1000" fill="hold"/>
                                        <p:tgtEl>
                                          <p:spTgt spid="5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1000"/>
                                        <p:tgtEl>
                                          <p:spTgt spid="46"/>
                                        </p:tgtEl>
                                      </p:cBhvr>
                                    </p:animEffect>
                                    <p:anim calcmode="lin" valueType="num">
                                      <p:cBhvr>
                                        <p:cTn id="103" dur="1000" fill="hold"/>
                                        <p:tgtEl>
                                          <p:spTgt spid="46"/>
                                        </p:tgtEl>
                                        <p:attrNameLst>
                                          <p:attrName>ppt_x</p:attrName>
                                        </p:attrNameLst>
                                      </p:cBhvr>
                                      <p:tavLst>
                                        <p:tav tm="0">
                                          <p:val>
                                            <p:strVal val="#ppt_x"/>
                                          </p:val>
                                        </p:tav>
                                        <p:tav tm="100000">
                                          <p:val>
                                            <p:strVal val="#ppt_x"/>
                                          </p:val>
                                        </p:tav>
                                      </p:tavLst>
                                    </p:anim>
                                    <p:anim calcmode="lin" valueType="num">
                                      <p:cBhvr>
                                        <p:cTn id="104" dur="1000" fill="hold"/>
                                        <p:tgtEl>
                                          <p:spTgt spid="46"/>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31" presetClass="entr" presetSubtype="0" fill="hold" nodeType="click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1000" fill="hold"/>
                                        <p:tgtEl>
                                          <p:spTgt spid="29"/>
                                        </p:tgtEl>
                                        <p:attrNameLst>
                                          <p:attrName>ppt_w</p:attrName>
                                        </p:attrNameLst>
                                      </p:cBhvr>
                                      <p:tavLst>
                                        <p:tav tm="0">
                                          <p:val>
                                            <p:fltVal val="0"/>
                                          </p:val>
                                        </p:tav>
                                        <p:tav tm="100000">
                                          <p:val>
                                            <p:strVal val="#ppt_w"/>
                                          </p:val>
                                        </p:tav>
                                      </p:tavLst>
                                    </p:anim>
                                    <p:anim calcmode="lin" valueType="num">
                                      <p:cBhvr>
                                        <p:cTn id="115" dur="1000" fill="hold"/>
                                        <p:tgtEl>
                                          <p:spTgt spid="29"/>
                                        </p:tgtEl>
                                        <p:attrNameLst>
                                          <p:attrName>ppt_h</p:attrName>
                                        </p:attrNameLst>
                                      </p:cBhvr>
                                      <p:tavLst>
                                        <p:tav tm="0">
                                          <p:val>
                                            <p:fltVal val="0"/>
                                          </p:val>
                                        </p:tav>
                                        <p:tav tm="100000">
                                          <p:val>
                                            <p:strVal val="#ppt_h"/>
                                          </p:val>
                                        </p:tav>
                                      </p:tavLst>
                                    </p:anim>
                                    <p:anim calcmode="lin" valueType="num">
                                      <p:cBhvr>
                                        <p:cTn id="116" dur="1000" fill="hold"/>
                                        <p:tgtEl>
                                          <p:spTgt spid="29"/>
                                        </p:tgtEl>
                                        <p:attrNameLst>
                                          <p:attrName>style.rotation</p:attrName>
                                        </p:attrNameLst>
                                      </p:cBhvr>
                                      <p:tavLst>
                                        <p:tav tm="0">
                                          <p:val>
                                            <p:fltVal val="90"/>
                                          </p:val>
                                        </p:tav>
                                        <p:tav tm="100000">
                                          <p:val>
                                            <p:fltVal val="0"/>
                                          </p:val>
                                        </p:tav>
                                      </p:tavLst>
                                    </p:anim>
                                    <p:animEffect transition="in" filter="fade">
                                      <p:cBhvr>
                                        <p:cTn id="117" dur="1000"/>
                                        <p:tgtEl>
                                          <p:spTgt spid="29"/>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500" fill="hold"/>
                                        <p:tgtEl>
                                          <p:spTgt spid="13"/>
                                        </p:tgtEl>
                                        <p:attrNameLst>
                                          <p:attrName>ppt_w</p:attrName>
                                        </p:attrNameLst>
                                      </p:cBhvr>
                                      <p:tavLst>
                                        <p:tav tm="0">
                                          <p:val>
                                            <p:fltVal val="0"/>
                                          </p:val>
                                        </p:tav>
                                        <p:tav tm="100000">
                                          <p:val>
                                            <p:strVal val="#ppt_w"/>
                                          </p:val>
                                        </p:tav>
                                      </p:tavLst>
                                    </p:anim>
                                    <p:anim calcmode="lin" valueType="num">
                                      <p:cBhvr>
                                        <p:cTn id="123" dur="500" fill="hold"/>
                                        <p:tgtEl>
                                          <p:spTgt spid="13"/>
                                        </p:tgtEl>
                                        <p:attrNameLst>
                                          <p:attrName>ppt_h</p:attrName>
                                        </p:attrNameLst>
                                      </p:cBhvr>
                                      <p:tavLst>
                                        <p:tav tm="0">
                                          <p:val>
                                            <p:fltVal val="0"/>
                                          </p:val>
                                        </p:tav>
                                        <p:tav tm="100000">
                                          <p:val>
                                            <p:strVal val="#ppt_h"/>
                                          </p:val>
                                        </p:tav>
                                      </p:tavLst>
                                    </p:anim>
                                    <p:animEffect transition="in" filter="fade">
                                      <p:cBhvr>
                                        <p:cTn id="124" dur="500"/>
                                        <p:tgtEl>
                                          <p:spTgt spid="13"/>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19"/>
                                        </p:tgtEl>
                                        <p:attrNameLst>
                                          <p:attrName>style.visibility</p:attrName>
                                        </p:attrNameLst>
                                      </p:cBhvr>
                                      <p:to>
                                        <p:strVal val="visible"/>
                                      </p:to>
                                    </p:set>
                                    <p:anim calcmode="lin" valueType="num">
                                      <p:cBhvr>
                                        <p:cTn id="129" dur="500" fill="hold"/>
                                        <p:tgtEl>
                                          <p:spTgt spid="19"/>
                                        </p:tgtEl>
                                        <p:attrNameLst>
                                          <p:attrName>ppt_w</p:attrName>
                                        </p:attrNameLst>
                                      </p:cBhvr>
                                      <p:tavLst>
                                        <p:tav tm="0">
                                          <p:val>
                                            <p:fltVal val="0"/>
                                          </p:val>
                                        </p:tav>
                                        <p:tav tm="100000">
                                          <p:val>
                                            <p:strVal val="#ppt_w"/>
                                          </p:val>
                                        </p:tav>
                                      </p:tavLst>
                                    </p:anim>
                                    <p:anim calcmode="lin" valueType="num">
                                      <p:cBhvr>
                                        <p:cTn id="130" dur="500" fill="hold"/>
                                        <p:tgtEl>
                                          <p:spTgt spid="19"/>
                                        </p:tgtEl>
                                        <p:attrNameLst>
                                          <p:attrName>ppt_h</p:attrName>
                                        </p:attrNameLst>
                                      </p:cBhvr>
                                      <p:tavLst>
                                        <p:tav tm="0">
                                          <p:val>
                                            <p:fltVal val="0"/>
                                          </p:val>
                                        </p:tav>
                                        <p:tav tm="100000">
                                          <p:val>
                                            <p:strVal val="#ppt_h"/>
                                          </p:val>
                                        </p:tav>
                                      </p:tavLst>
                                    </p:anim>
                                    <p:animEffect transition="in" filter="fade">
                                      <p:cBhvr>
                                        <p:cTn id="1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690532" y="74764"/>
            <a:ext cx="6196004" cy="451448"/>
          </a:xfrm>
        </p:spPr>
        <p:txBody>
          <a:bodyPr vert="horz" lIns="91440" tIns="45720" rIns="91440" bIns="45720" rtlCol="0" anchor="ctr">
            <a:normAutofit fontScale="90000"/>
          </a:bodyPr>
          <a:lstStyle/>
          <a:p>
            <a:r>
              <a:rPr lang="en-US" sz="4000" dirty="0"/>
              <a:t>File Sources</a:t>
            </a:r>
          </a:p>
        </p:txBody>
      </p:sp>
      <p:pic>
        <p:nvPicPr>
          <p:cNvPr id="120" name="Picture 119">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1"/>
            <a:ext cx="4690532" cy="6858000"/>
          </a:xfrm>
          <a:prstGeom prst="rect">
            <a:avLst/>
          </a:prstGeom>
        </p:spPr>
      </p:pic>
      <p:sp>
        <p:nvSpPr>
          <p:cNvPr id="122" name="Rectangle 121">
            <a:extLst>
              <a:ext uri="{FF2B5EF4-FFF2-40B4-BE49-F238E27FC236}">
                <a16:creationId xmlns:a16="http://schemas.microsoft.com/office/drawing/2014/main" id="{494843BA-DEF9-406F-8134-09F810F0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FB0ADB-1617-7272-FD47-EE11C9C7A1CE}"/>
              </a:ext>
            </a:extLst>
          </p:cNvPr>
          <p:cNvPicPr>
            <a:picLocks noChangeAspect="1"/>
          </p:cNvPicPr>
          <p:nvPr/>
        </p:nvPicPr>
        <p:blipFill>
          <a:blip r:embed="rId5"/>
          <a:stretch>
            <a:fillRect/>
          </a:stretch>
        </p:blipFill>
        <p:spPr>
          <a:xfrm>
            <a:off x="928732" y="640079"/>
            <a:ext cx="2647912" cy="2628053"/>
          </a:xfrm>
          <a:prstGeom prst="rect">
            <a:avLst/>
          </a:prstGeom>
        </p:spPr>
      </p:pic>
      <p:pic>
        <p:nvPicPr>
          <p:cNvPr id="7" name="Picture 4" descr="Web Icon Logo PNG Vector (EPS) Free Download">
            <a:extLst>
              <a:ext uri="{FF2B5EF4-FFF2-40B4-BE49-F238E27FC236}">
                <a16:creationId xmlns:a16="http://schemas.microsoft.com/office/drawing/2014/main" id="{024967A5-AF97-CAED-84DC-3D6157C96DB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4718" y="3589865"/>
            <a:ext cx="2628055" cy="262805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690532" y="723983"/>
            <a:ext cx="6310546" cy="3885398"/>
          </a:xfrm>
        </p:spPr>
        <p:txBody>
          <a:bodyPr vert="horz" lIns="91440" tIns="45720" rIns="91440" bIns="45720" rtlCol="0" anchor="t">
            <a:normAutofit/>
          </a:bodyPr>
          <a:lstStyle/>
          <a:p>
            <a:pPr marL="342900" indent="-342900" algn="l">
              <a:lnSpc>
                <a:spcPct val="100000"/>
              </a:lnSpc>
              <a:buFont typeface="+mj-lt"/>
              <a:buAutoNum type="arabicPeriod"/>
            </a:pPr>
            <a:r>
              <a:rPr lang="en-US" sz="1600" b="1" u="sng" dirty="0">
                <a:solidFill>
                  <a:schemeClr val="tx2"/>
                </a:solidFill>
                <a:latin typeface="Arial" panose="020B0604020202020204" pitchFamily="34" charset="0"/>
                <a:cs typeface="Arial" panose="020B0604020202020204" pitchFamily="34" charset="0"/>
                <a:hlinkClick r:id="rId7"/>
              </a:rPr>
              <a:t>GitHub - </a:t>
            </a:r>
            <a:r>
              <a:rPr lang="en-US" sz="1600" b="1" u="sng" dirty="0" err="1">
                <a:solidFill>
                  <a:schemeClr val="tx2"/>
                </a:solidFill>
                <a:latin typeface="Arial" panose="020B0604020202020204" pitchFamily="34" charset="0"/>
                <a:cs typeface="Arial" panose="020B0604020202020204" pitchFamily="34" charset="0"/>
                <a:hlinkClick r:id="rId7"/>
              </a:rPr>
              <a:t>BuzzFeedNews</a:t>
            </a:r>
            <a:r>
              <a:rPr lang="en-US" sz="1600" b="1" u="sng" dirty="0">
                <a:solidFill>
                  <a:schemeClr val="tx2"/>
                </a:solidFill>
                <a:latin typeface="Arial" panose="020B0604020202020204" pitchFamily="34" charset="0"/>
                <a:cs typeface="Arial" panose="020B0604020202020204" pitchFamily="34" charset="0"/>
                <a:hlinkClick r:id="rId7"/>
              </a:rPr>
              <a:t>/</a:t>
            </a:r>
            <a:r>
              <a:rPr lang="en-US" sz="1600" b="1" u="sng" dirty="0" err="1">
                <a:solidFill>
                  <a:schemeClr val="tx2"/>
                </a:solidFill>
                <a:latin typeface="Arial" panose="020B0604020202020204" pitchFamily="34" charset="0"/>
                <a:cs typeface="Arial" panose="020B0604020202020204" pitchFamily="34" charset="0"/>
                <a:hlinkClick r:id="rId7"/>
              </a:rPr>
              <a:t>nics</a:t>
            </a:r>
            <a:r>
              <a:rPr lang="en-US" sz="1600" b="1" u="sng" dirty="0">
                <a:solidFill>
                  <a:schemeClr val="tx2"/>
                </a:solidFill>
                <a:latin typeface="Arial" panose="020B0604020202020204" pitchFamily="34" charset="0"/>
                <a:cs typeface="Arial" panose="020B0604020202020204" pitchFamily="34" charset="0"/>
                <a:hlinkClick r:id="rId7"/>
              </a:rPr>
              <a:t>-firearm-background-checks: Monthly data from the FBI's National Instant Criminal Background Check System, converted from PDF to CSV.</a:t>
            </a:r>
            <a:endParaRPr lang="en-US" sz="1600" u="sng"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hlinkClick r:id="rId8"/>
              </a:rPr>
              <a:t>https://www.kff.org/other/state-indicator/firearms-death-rate-by-raceethnicity/?currentTimeframe=0&amp;sortModel=%7B%22colId%22:%22Location%22,%22sort%22:%22asc%22%7D</a:t>
            </a:r>
            <a:endParaRPr lang="en-US" sz="1600"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hlinkClick r:id="rId9"/>
              </a:rPr>
              <a:t>https://www.cdc.gov/nchs/pressroom/sosmap/homicide_mortality/homicide.htm</a:t>
            </a:r>
            <a:endParaRPr lang="en-US" sz="1600"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hlinkClick r:id="rId10"/>
              </a:rPr>
              <a:t>https://worldpopulationreview.com/state-rankings/educational-attainment-by-state</a:t>
            </a:r>
            <a:endParaRPr lang="en-US" sz="1600" dirty="0">
              <a:solidFill>
                <a:schemeClr val="tx2"/>
              </a:solidFill>
              <a:latin typeface="Arial" panose="020B0604020202020204" pitchFamily="34" charset="0"/>
              <a:cs typeface="Arial" panose="020B0604020202020204" pitchFamily="34" charset="0"/>
            </a:endParaRPr>
          </a:p>
          <a:p>
            <a:pPr marL="342900" indent="-342900" algn="l">
              <a:lnSpc>
                <a:spcPct val="100000"/>
              </a:lnSpc>
              <a:buFont typeface="+mj-lt"/>
              <a:buAutoNum type="arabicPeriod"/>
            </a:pPr>
            <a:r>
              <a:rPr lang="en-US" sz="1600" dirty="0">
                <a:solidFill>
                  <a:schemeClr val="tx2"/>
                </a:solidFill>
                <a:latin typeface="Arial" panose="020B0604020202020204" pitchFamily="34" charset="0"/>
                <a:cs typeface="Arial" panose="020B0604020202020204" pitchFamily="34" charset="0"/>
              </a:rPr>
              <a:t>The website I scraped: </a:t>
            </a:r>
            <a:r>
              <a:rPr lang="en-US" sz="1600" u="sng" dirty="0">
                <a:solidFill>
                  <a:schemeClr val="tx2"/>
                </a:solidFill>
                <a:latin typeface="Arial" panose="020B0604020202020204" pitchFamily="34" charset="0"/>
                <a:cs typeface="Arial" panose="020B0604020202020204" pitchFamily="34" charset="0"/>
                <a:hlinkClick r:id="rId11"/>
              </a:rPr>
              <a:t>https://fred.stlouisfed.org/release/tables?rid=249&amp;eid=259515#snid=259516</a:t>
            </a:r>
            <a:endParaRPr lang="en-US" sz="1600" dirty="0">
              <a:solidFill>
                <a:schemeClr val="tx2"/>
              </a:solidFill>
              <a:latin typeface="Arial" panose="020B0604020202020204" pitchFamily="34" charset="0"/>
              <a:cs typeface="Arial" panose="020B0604020202020204" pitchFamily="34" charset="0"/>
            </a:endParaRPr>
          </a:p>
          <a:p>
            <a:pPr marL="285750" indent="-285750" algn="l">
              <a:lnSpc>
                <a:spcPct val="100000"/>
              </a:lnSpc>
              <a:buFont typeface="Wingdings 2" charset="2"/>
              <a:buChar char="•"/>
            </a:pPr>
            <a:endParaRPr lang="en-US" sz="1600" dirty="0">
              <a:solidFill>
                <a:schemeClr val="tx2"/>
              </a:solidFill>
            </a:endParaRPr>
          </a:p>
          <a:p>
            <a:pPr marL="285750" indent="-285750" algn="l">
              <a:lnSpc>
                <a:spcPct val="100000"/>
              </a:lnSpc>
              <a:buFont typeface="Wingdings 2" charset="2"/>
              <a:buChar char="•"/>
            </a:pPr>
            <a:endParaRPr lang="en-US" sz="1600" b="1" u="sng" dirty="0">
              <a:solidFill>
                <a:schemeClr val="tx2"/>
              </a:solidFill>
            </a:endParaRPr>
          </a:p>
          <a:p>
            <a:pPr algn="l">
              <a:lnSpc>
                <a:spcPct val="100000"/>
              </a:lnSpc>
            </a:pPr>
            <a:endParaRPr lang="en-US" sz="1600" dirty="0">
              <a:solidFill>
                <a:schemeClr val="tx2"/>
              </a:solidFill>
            </a:endParaRPr>
          </a:p>
        </p:txBody>
      </p:sp>
      <p:sp>
        <p:nvSpPr>
          <p:cNvPr id="4" name="TextBox 3">
            <a:extLst>
              <a:ext uri="{FF2B5EF4-FFF2-40B4-BE49-F238E27FC236}">
                <a16:creationId xmlns:a16="http://schemas.microsoft.com/office/drawing/2014/main" id="{D5F0415D-2D1A-396A-4E75-244A674B0793}"/>
              </a:ext>
            </a:extLst>
          </p:cNvPr>
          <p:cNvSpPr txBox="1"/>
          <p:nvPr/>
        </p:nvSpPr>
        <p:spPr>
          <a:xfrm>
            <a:off x="4697675" y="4903892"/>
            <a:ext cx="7362053" cy="1477328"/>
          </a:xfrm>
          <a:prstGeom prst="rect">
            <a:avLst/>
          </a:prstGeom>
          <a:noFill/>
        </p:spPr>
        <p:txBody>
          <a:bodyPr wrap="square" rtlCol="0">
            <a:spAutoFit/>
          </a:bodyPr>
          <a:lstStyle/>
          <a:p>
            <a:r>
              <a:rPr lang="en-GB" dirty="0"/>
              <a:t>The CSV files used are from different sources and have different sizes. I have a large file from GitHub with more than 4000 rows and 3 small files for the factors affecting the Gun background check.</a:t>
            </a:r>
          </a:p>
          <a:p>
            <a:r>
              <a:rPr lang="en-GB" dirty="0"/>
              <a:t>Concerning the web scraping, I have obtained data relating to the household median income for years ranging from 2015 to 2021. </a:t>
            </a:r>
          </a:p>
        </p:txBody>
      </p:sp>
    </p:spTree>
    <p:extLst>
      <p:ext uri="{BB962C8B-B14F-4D97-AF65-F5344CB8AC3E}">
        <p14:creationId xmlns:p14="http://schemas.microsoft.com/office/powerpoint/2010/main" val="32557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33554" y="293298"/>
            <a:ext cx="3485073" cy="962639"/>
          </a:xfrm>
        </p:spPr>
        <p:txBody>
          <a:bodyPr>
            <a:normAutofit/>
          </a:bodyPr>
          <a:lstStyle/>
          <a:p>
            <a:pPr algn="l"/>
            <a:r>
              <a:rPr lang="en-GB" sz="4000" dirty="0">
                <a:solidFill>
                  <a:schemeClr val="tx1"/>
                </a:solidFill>
              </a:rPr>
              <a:t>ETL process</a:t>
            </a:r>
            <a:endParaRPr lang="en-US" sz="4000" dirty="0">
              <a:solidFill>
                <a:schemeClr val="tx1"/>
              </a:solidFill>
            </a:endParaRPr>
          </a:p>
        </p:txBody>
      </p:sp>
      <p:grpSp>
        <p:nvGrpSpPr>
          <p:cNvPr id="7" name="Group 6">
            <a:extLst>
              <a:ext uri="{FF2B5EF4-FFF2-40B4-BE49-F238E27FC236}">
                <a16:creationId xmlns:a16="http://schemas.microsoft.com/office/drawing/2014/main" id="{EFCCEB9D-8CA4-51FB-5C8E-19EA7EDAA639}"/>
              </a:ext>
            </a:extLst>
          </p:cNvPr>
          <p:cNvGrpSpPr/>
          <p:nvPr/>
        </p:nvGrpSpPr>
        <p:grpSpPr>
          <a:xfrm>
            <a:off x="268142" y="1512890"/>
            <a:ext cx="1329854" cy="398513"/>
            <a:chOff x="0" y="462"/>
            <a:chExt cx="2011680" cy="600818"/>
          </a:xfrm>
          <a:scene3d>
            <a:camera prst="orthographicFront"/>
            <a:lightRig rig="threePt" dir="t">
              <a:rot lat="0" lon="0" rev="7500000"/>
            </a:lightRig>
          </a:scene3d>
        </p:grpSpPr>
        <p:sp>
          <p:nvSpPr>
            <p:cNvPr id="35" name="Rectangle 34">
              <a:extLst>
                <a:ext uri="{FF2B5EF4-FFF2-40B4-BE49-F238E27FC236}">
                  <a16:creationId xmlns:a16="http://schemas.microsoft.com/office/drawing/2014/main" id="{B6C52D68-4254-0E72-701C-A8A51F4F1107}"/>
                </a:ext>
              </a:extLst>
            </p:cNvPr>
            <p:cNvSpPr/>
            <p:nvPr/>
          </p:nvSpPr>
          <p:spPr>
            <a:xfrm>
              <a:off x="0" y="462"/>
              <a:ext cx="2011680" cy="600818"/>
            </a:xfrm>
            <a:prstGeom prst="rect">
              <a:avLst/>
            </a:prstGeom>
            <a:sp3d prstMaterial="plastic">
              <a:bevelT w="127000" h="25400" prst="relaxedInset"/>
            </a:sp3d>
          </p:spPr>
          <p:style>
            <a:lnRef idx="0">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43CF0E77-49D4-A2E3-DC59-AC759D96DCBB}"/>
                </a:ext>
              </a:extLst>
            </p:cNvPr>
            <p:cNvSpPr txBox="1"/>
            <p:nvPr/>
          </p:nvSpPr>
          <p:spPr>
            <a:xfrm>
              <a:off x="0" y="462"/>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kern="1200" dirty="0"/>
                <a:t>Extract</a:t>
              </a:r>
              <a:endParaRPr lang="en-US" sz="2800" kern="1200" dirty="0"/>
            </a:p>
          </p:txBody>
        </p:sp>
      </p:grpSp>
      <p:sp>
        <p:nvSpPr>
          <p:cNvPr id="50" name="Arrow: Right 49">
            <a:extLst>
              <a:ext uri="{FF2B5EF4-FFF2-40B4-BE49-F238E27FC236}">
                <a16:creationId xmlns:a16="http://schemas.microsoft.com/office/drawing/2014/main" id="{EF901F10-4216-482D-04BD-E249F3E589E3}"/>
              </a:ext>
            </a:extLst>
          </p:cNvPr>
          <p:cNvSpPr/>
          <p:nvPr/>
        </p:nvSpPr>
        <p:spPr>
          <a:xfrm>
            <a:off x="1830141" y="1512890"/>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Arrow: Right 62">
            <a:extLst>
              <a:ext uri="{FF2B5EF4-FFF2-40B4-BE49-F238E27FC236}">
                <a16:creationId xmlns:a16="http://schemas.microsoft.com/office/drawing/2014/main" id="{7C065FC5-3AF0-286C-7FFA-BE54FD94DB69}"/>
              </a:ext>
            </a:extLst>
          </p:cNvPr>
          <p:cNvSpPr/>
          <p:nvPr/>
        </p:nvSpPr>
        <p:spPr>
          <a:xfrm>
            <a:off x="2055256" y="2621168"/>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1" name="Group 70">
            <a:extLst>
              <a:ext uri="{FF2B5EF4-FFF2-40B4-BE49-F238E27FC236}">
                <a16:creationId xmlns:a16="http://schemas.microsoft.com/office/drawing/2014/main" id="{8B384C16-EBF5-1B1E-F040-E3EF61985EC1}"/>
              </a:ext>
            </a:extLst>
          </p:cNvPr>
          <p:cNvGrpSpPr/>
          <p:nvPr/>
        </p:nvGrpSpPr>
        <p:grpSpPr>
          <a:xfrm>
            <a:off x="251769" y="3912331"/>
            <a:ext cx="1391276" cy="398513"/>
            <a:chOff x="0" y="1911064"/>
            <a:chExt cx="2011680" cy="600818"/>
          </a:xfrm>
          <a:scene3d>
            <a:camera prst="orthographicFront"/>
            <a:lightRig rig="threePt" dir="t">
              <a:rot lat="0" lon="0" rev="7500000"/>
            </a:lightRig>
          </a:scene3d>
        </p:grpSpPr>
        <p:sp>
          <p:nvSpPr>
            <p:cNvPr id="72" name="Rectangle 71">
              <a:extLst>
                <a:ext uri="{FF2B5EF4-FFF2-40B4-BE49-F238E27FC236}">
                  <a16:creationId xmlns:a16="http://schemas.microsoft.com/office/drawing/2014/main" id="{4F893301-DA3B-BD30-1CEC-BAD5ED03E71C}"/>
                </a:ext>
              </a:extLst>
            </p:cNvPr>
            <p:cNvSpPr/>
            <p:nvPr/>
          </p:nvSpPr>
          <p:spPr>
            <a:xfrm>
              <a:off x="0" y="1911064"/>
              <a:ext cx="2011680" cy="600818"/>
            </a:xfrm>
            <a:prstGeom prst="rect">
              <a:avLst/>
            </a:prstGeom>
            <a:sp3d prstMaterial="plastic">
              <a:bevelT w="127000" h="25400" prst="relaxedInset"/>
            </a:sp3d>
          </p:spPr>
          <p:style>
            <a:lnRef idx="0">
              <a:schemeClr val="accent2">
                <a:hueOff val="21212"/>
                <a:satOff val="-20692"/>
                <a:lumOff val="-1060"/>
                <a:alphaOff val="0"/>
              </a:schemeClr>
            </a:lnRef>
            <a:fillRef idx="3">
              <a:schemeClr val="accent2">
                <a:hueOff val="21212"/>
                <a:satOff val="-20692"/>
                <a:lumOff val="-1060"/>
                <a:alphaOff val="0"/>
              </a:schemeClr>
            </a:fillRef>
            <a:effectRef idx="2">
              <a:schemeClr val="accent2">
                <a:hueOff val="21212"/>
                <a:satOff val="-20692"/>
                <a:lumOff val="-1060"/>
                <a:alphaOff val="0"/>
              </a:schemeClr>
            </a:effectRef>
            <a:fontRef idx="minor">
              <a:schemeClr val="lt1"/>
            </a:fontRef>
          </p:style>
        </p:sp>
        <p:sp>
          <p:nvSpPr>
            <p:cNvPr id="73" name="TextBox 72">
              <a:extLst>
                <a:ext uri="{FF2B5EF4-FFF2-40B4-BE49-F238E27FC236}">
                  <a16:creationId xmlns:a16="http://schemas.microsoft.com/office/drawing/2014/main" id="{B0ABAEAA-1B8F-527B-DFFF-51E748653376}"/>
                </a:ext>
              </a:extLst>
            </p:cNvPr>
            <p:cNvSpPr txBox="1"/>
            <p:nvPr/>
          </p:nvSpPr>
          <p:spPr>
            <a:xfrm>
              <a:off x="0" y="1911064"/>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dirty="0"/>
                <a:t>Load</a:t>
              </a:r>
              <a:r>
                <a:rPr lang="en-US" sz="2800" kern="1200" dirty="0"/>
                <a:t> </a:t>
              </a:r>
            </a:p>
          </p:txBody>
        </p:sp>
      </p:grpSp>
      <p:grpSp>
        <p:nvGrpSpPr>
          <p:cNvPr id="79" name="Group 78">
            <a:extLst>
              <a:ext uri="{FF2B5EF4-FFF2-40B4-BE49-F238E27FC236}">
                <a16:creationId xmlns:a16="http://schemas.microsoft.com/office/drawing/2014/main" id="{921A41CE-540B-0AEE-CDB6-5E1882E2D285}"/>
              </a:ext>
            </a:extLst>
          </p:cNvPr>
          <p:cNvGrpSpPr/>
          <p:nvPr/>
        </p:nvGrpSpPr>
        <p:grpSpPr>
          <a:xfrm>
            <a:off x="268142" y="5106423"/>
            <a:ext cx="2340533" cy="398513"/>
            <a:chOff x="0" y="1911064"/>
            <a:chExt cx="2011680" cy="600818"/>
          </a:xfrm>
          <a:scene3d>
            <a:camera prst="orthographicFront"/>
            <a:lightRig rig="threePt" dir="t">
              <a:rot lat="0" lon="0" rev="7500000"/>
            </a:lightRig>
          </a:scene3d>
        </p:grpSpPr>
        <p:sp>
          <p:nvSpPr>
            <p:cNvPr id="80" name="Rectangle 79">
              <a:extLst>
                <a:ext uri="{FF2B5EF4-FFF2-40B4-BE49-F238E27FC236}">
                  <a16:creationId xmlns:a16="http://schemas.microsoft.com/office/drawing/2014/main" id="{25A91D69-F80E-EEBB-A553-BB1585DB0E6F}"/>
                </a:ext>
              </a:extLst>
            </p:cNvPr>
            <p:cNvSpPr/>
            <p:nvPr/>
          </p:nvSpPr>
          <p:spPr>
            <a:xfrm>
              <a:off x="0" y="1911064"/>
              <a:ext cx="2011680" cy="600818"/>
            </a:xfrm>
            <a:prstGeom prst="rect">
              <a:avLst/>
            </a:prstGeom>
            <a:sp3d prstMaterial="plastic">
              <a:bevelT w="127000" h="25400" prst="relaxedInset"/>
            </a:sp3d>
          </p:spPr>
          <p:style>
            <a:lnRef idx="0">
              <a:schemeClr val="accent2">
                <a:hueOff val="21212"/>
                <a:satOff val="-20692"/>
                <a:lumOff val="-1060"/>
                <a:alphaOff val="0"/>
              </a:schemeClr>
            </a:lnRef>
            <a:fillRef idx="3">
              <a:schemeClr val="accent2">
                <a:hueOff val="21212"/>
                <a:satOff val="-20692"/>
                <a:lumOff val="-1060"/>
                <a:alphaOff val="0"/>
              </a:schemeClr>
            </a:fillRef>
            <a:effectRef idx="2">
              <a:schemeClr val="accent2">
                <a:hueOff val="21212"/>
                <a:satOff val="-20692"/>
                <a:lumOff val="-1060"/>
                <a:alphaOff val="0"/>
              </a:schemeClr>
            </a:effectRef>
            <a:fontRef idx="minor">
              <a:schemeClr val="lt1"/>
            </a:fontRef>
          </p:style>
        </p:sp>
        <p:sp>
          <p:nvSpPr>
            <p:cNvPr id="81" name="TextBox 80">
              <a:extLst>
                <a:ext uri="{FF2B5EF4-FFF2-40B4-BE49-F238E27FC236}">
                  <a16:creationId xmlns:a16="http://schemas.microsoft.com/office/drawing/2014/main" id="{CEB7FE4F-0F0F-F37E-8308-430E42608FD8}"/>
                </a:ext>
              </a:extLst>
            </p:cNvPr>
            <p:cNvSpPr txBox="1"/>
            <p:nvPr/>
          </p:nvSpPr>
          <p:spPr>
            <a:xfrm>
              <a:off x="0" y="1911064"/>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dirty="0"/>
                <a:t>Convert Data</a:t>
              </a:r>
              <a:r>
                <a:rPr lang="en-US" sz="2800" kern="1200" dirty="0"/>
                <a:t> </a:t>
              </a:r>
            </a:p>
          </p:txBody>
        </p:sp>
      </p:grpSp>
      <p:sp>
        <p:nvSpPr>
          <p:cNvPr id="82" name="Arrow: Right 81">
            <a:extLst>
              <a:ext uri="{FF2B5EF4-FFF2-40B4-BE49-F238E27FC236}">
                <a16:creationId xmlns:a16="http://schemas.microsoft.com/office/drawing/2014/main" id="{29FF19CB-B3E9-870F-93F2-56A3A9D3D864}"/>
              </a:ext>
            </a:extLst>
          </p:cNvPr>
          <p:cNvSpPr/>
          <p:nvPr/>
        </p:nvSpPr>
        <p:spPr>
          <a:xfrm>
            <a:off x="2810850" y="5096761"/>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1" name="Group 90">
            <a:extLst>
              <a:ext uri="{FF2B5EF4-FFF2-40B4-BE49-F238E27FC236}">
                <a16:creationId xmlns:a16="http://schemas.microsoft.com/office/drawing/2014/main" id="{D43BBD5D-9252-54D2-11EC-81172A2D68E4}"/>
              </a:ext>
            </a:extLst>
          </p:cNvPr>
          <p:cNvGrpSpPr/>
          <p:nvPr/>
        </p:nvGrpSpPr>
        <p:grpSpPr>
          <a:xfrm>
            <a:off x="268142" y="2599481"/>
            <a:ext cx="1617135" cy="398513"/>
            <a:chOff x="0" y="462"/>
            <a:chExt cx="2011680" cy="600818"/>
          </a:xfrm>
          <a:scene3d>
            <a:camera prst="orthographicFront"/>
            <a:lightRig rig="threePt" dir="t">
              <a:rot lat="0" lon="0" rev="7500000"/>
            </a:lightRig>
          </a:scene3d>
        </p:grpSpPr>
        <p:sp>
          <p:nvSpPr>
            <p:cNvPr id="92" name="Rectangle 91">
              <a:extLst>
                <a:ext uri="{FF2B5EF4-FFF2-40B4-BE49-F238E27FC236}">
                  <a16:creationId xmlns:a16="http://schemas.microsoft.com/office/drawing/2014/main" id="{D44EF6F2-C9C7-83E9-4EC6-2CF083C3248E}"/>
                </a:ext>
              </a:extLst>
            </p:cNvPr>
            <p:cNvSpPr/>
            <p:nvPr/>
          </p:nvSpPr>
          <p:spPr>
            <a:xfrm>
              <a:off x="0" y="462"/>
              <a:ext cx="2011680" cy="600818"/>
            </a:xfrm>
            <a:prstGeom prst="rect">
              <a:avLst/>
            </a:prstGeom>
            <a:sp3d prstMaterial="plastic">
              <a:bevelT w="127000" h="25400" prst="relaxedInset"/>
            </a:sp3d>
          </p:spPr>
          <p:style>
            <a:lnRef idx="0">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3" name="TextBox 92">
              <a:extLst>
                <a:ext uri="{FF2B5EF4-FFF2-40B4-BE49-F238E27FC236}">
                  <a16:creationId xmlns:a16="http://schemas.microsoft.com/office/drawing/2014/main" id="{4C29EF03-6F18-E89D-2361-13C95C5FB383}"/>
                </a:ext>
              </a:extLst>
            </p:cNvPr>
            <p:cNvSpPr txBox="1"/>
            <p:nvPr/>
          </p:nvSpPr>
          <p:spPr>
            <a:xfrm>
              <a:off x="0" y="462"/>
              <a:ext cx="2011680" cy="6008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451" tIns="59348" rIns="106451" bIns="59348" numCol="1" spcCol="1270" anchor="ctr" anchorCtr="0">
              <a:noAutofit/>
            </a:bodyPr>
            <a:lstStyle/>
            <a:p>
              <a:pPr marL="0" lvl="0" indent="0" algn="ctr" defTabSz="1244600">
                <a:lnSpc>
                  <a:spcPct val="90000"/>
                </a:lnSpc>
                <a:spcBef>
                  <a:spcPct val="0"/>
                </a:spcBef>
                <a:spcAft>
                  <a:spcPct val="35000"/>
                </a:spcAft>
                <a:buNone/>
              </a:pPr>
              <a:r>
                <a:rPr lang="en-US" sz="2400" kern="1200" dirty="0"/>
                <a:t>Transform</a:t>
              </a:r>
              <a:endParaRPr lang="en-US" sz="2800" kern="1200" dirty="0"/>
            </a:p>
          </p:txBody>
        </p:sp>
      </p:grpSp>
      <p:sp>
        <p:nvSpPr>
          <p:cNvPr id="4" name="TextBox 3">
            <a:extLst>
              <a:ext uri="{FF2B5EF4-FFF2-40B4-BE49-F238E27FC236}">
                <a16:creationId xmlns:a16="http://schemas.microsoft.com/office/drawing/2014/main" id="{B55632EA-E7ED-228F-CF46-3172CA8F405B}"/>
              </a:ext>
            </a:extLst>
          </p:cNvPr>
          <p:cNvSpPr txBox="1"/>
          <p:nvPr/>
        </p:nvSpPr>
        <p:spPr>
          <a:xfrm>
            <a:off x="2492278" y="1342862"/>
            <a:ext cx="7803554" cy="923330"/>
          </a:xfrm>
          <a:prstGeom prst="rect">
            <a:avLst/>
          </a:prstGeom>
          <a:noFill/>
        </p:spPr>
        <p:txBody>
          <a:bodyPr wrap="square" rtlCol="0">
            <a:spAutoFit/>
          </a:bodyPr>
          <a:lstStyle/>
          <a:p>
            <a:r>
              <a:rPr lang="en-GB" dirty="0"/>
              <a:t>4 CSV files from 4 different sources</a:t>
            </a:r>
          </a:p>
          <a:p>
            <a:r>
              <a:rPr lang="en-GB" dirty="0"/>
              <a:t>Scrape the economic data from </a:t>
            </a:r>
            <a:r>
              <a:rPr lang="en-GB" dirty="0" err="1"/>
              <a:t>St.Louis</a:t>
            </a:r>
            <a:r>
              <a:rPr lang="en-GB" dirty="0"/>
              <a:t> FED</a:t>
            </a:r>
          </a:p>
          <a:p>
            <a:r>
              <a:rPr lang="en-GB" dirty="0"/>
              <a:t>  </a:t>
            </a:r>
          </a:p>
        </p:txBody>
      </p:sp>
      <p:sp>
        <p:nvSpPr>
          <p:cNvPr id="5" name="TextBox 4">
            <a:extLst>
              <a:ext uri="{FF2B5EF4-FFF2-40B4-BE49-F238E27FC236}">
                <a16:creationId xmlns:a16="http://schemas.microsoft.com/office/drawing/2014/main" id="{7E8356E6-0D3C-D0C8-D73A-FFDFF179C719}"/>
              </a:ext>
            </a:extLst>
          </p:cNvPr>
          <p:cNvSpPr txBox="1"/>
          <p:nvPr/>
        </p:nvSpPr>
        <p:spPr>
          <a:xfrm flipH="1">
            <a:off x="2675465" y="2610214"/>
            <a:ext cx="9311339" cy="369332"/>
          </a:xfrm>
          <a:prstGeom prst="rect">
            <a:avLst/>
          </a:prstGeom>
          <a:noFill/>
        </p:spPr>
        <p:txBody>
          <a:bodyPr wrap="square" rtlCol="0">
            <a:spAutoFit/>
          </a:bodyPr>
          <a:lstStyle/>
          <a:p>
            <a:r>
              <a:rPr lang="en-GB" dirty="0"/>
              <a:t>Data cleansing and  data merging on Jupyter Notebook using Pandas  </a:t>
            </a:r>
          </a:p>
        </p:txBody>
      </p:sp>
      <p:sp>
        <p:nvSpPr>
          <p:cNvPr id="6" name="TextBox 5">
            <a:extLst>
              <a:ext uri="{FF2B5EF4-FFF2-40B4-BE49-F238E27FC236}">
                <a16:creationId xmlns:a16="http://schemas.microsoft.com/office/drawing/2014/main" id="{2010FD61-CCD6-321D-11F3-5DDE92638637}"/>
              </a:ext>
            </a:extLst>
          </p:cNvPr>
          <p:cNvSpPr txBox="1"/>
          <p:nvPr/>
        </p:nvSpPr>
        <p:spPr>
          <a:xfrm>
            <a:off x="2608675" y="3899827"/>
            <a:ext cx="6522468" cy="369332"/>
          </a:xfrm>
          <a:prstGeom prst="rect">
            <a:avLst/>
          </a:prstGeom>
          <a:noFill/>
        </p:spPr>
        <p:txBody>
          <a:bodyPr wrap="square" rtlCol="0">
            <a:spAutoFit/>
          </a:bodyPr>
          <a:lstStyle/>
          <a:p>
            <a:r>
              <a:rPr lang="en-GB" dirty="0"/>
              <a:t>I Loaded 5 files in PostgreSQL </a:t>
            </a:r>
          </a:p>
        </p:txBody>
      </p:sp>
      <p:sp>
        <p:nvSpPr>
          <p:cNvPr id="8" name="Arrow: Right 7">
            <a:extLst>
              <a:ext uri="{FF2B5EF4-FFF2-40B4-BE49-F238E27FC236}">
                <a16:creationId xmlns:a16="http://schemas.microsoft.com/office/drawing/2014/main" id="{9553241C-A103-65EE-6B8F-45604C5970B4}"/>
              </a:ext>
            </a:extLst>
          </p:cNvPr>
          <p:cNvSpPr/>
          <p:nvPr/>
        </p:nvSpPr>
        <p:spPr>
          <a:xfrm>
            <a:off x="1780723" y="3934018"/>
            <a:ext cx="450230" cy="35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4B4C782E-7117-6437-C304-C7D471DBBDEA}"/>
              </a:ext>
            </a:extLst>
          </p:cNvPr>
          <p:cNvSpPr txBox="1"/>
          <p:nvPr/>
        </p:nvSpPr>
        <p:spPr>
          <a:xfrm>
            <a:off x="3463255" y="4982513"/>
            <a:ext cx="8076913" cy="646331"/>
          </a:xfrm>
          <a:prstGeom prst="rect">
            <a:avLst/>
          </a:prstGeom>
          <a:noFill/>
        </p:spPr>
        <p:txBody>
          <a:bodyPr wrap="square" rtlCol="0">
            <a:spAutoFit/>
          </a:bodyPr>
          <a:lstStyle/>
          <a:p>
            <a:r>
              <a:rPr lang="en-GB" dirty="0"/>
              <a:t>I also converted and exported the </a:t>
            </a:r>
            <a:r>
              <a:rPr lang="en-GB" dirty="0" err="1"/>
              <a:t>Dataframes</a:t>
            </a:r>
            <a:r>
              <a:rPr lang="en-GB" dirty="0"/>
              <a:t> in 5 </a:t>
            </a:r>
            <a:r>
              <a:rPr lang="en-GB" dirty="0" err="1"/>
              <a:t>Json</a:t>
            </a:r>
            <a:r>
              <a:rPr lang="en-GB" dirty="0"/>
              <a:t> files to use in the </a:t>
            </a:r>
            <a:r>
              <a:rPr lang="en-GB" dirty="0" err="1"/>
              <a:t>javascript’s</a:t>
            </a:r>
            <a:r>
              <a:rPr lang="en-GB" dirty="0"/>
              <a:t> plots </a:t>
            </a:r>
          </a:p>
        </p:txBody>
      </p:sp>
    </p:spTree>
    <p:extLst>
      <p:ext uri="{BB962C8B-B14F-4D97-AF65-F5344CB8AC3E}">
        <p14:creationId xmlns:p14="http://schemas.microsoft.com/office/powerpoint/2010/main" val="312090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CFDED81-5113-5D0A-8C89-B0385345EC92}"/>
              </a:ext>
            </a:extLst>
          </p:cNvPr>
          <p:cNvPicPr>
            <a:picLocks noChangeAspect="1"/>
          </p:cNvPicPr>
          <p:nvPr/>
        </p:nvPicPr>
        <p:blipFill>
          <a:blip r:embed="rId2"/>
          <a:stretch>
            <a:fillRect/>
          </a:stretch>
        </p:blipFill>
        <p:spPr>
          <a:xfrm>
            <a:off x="295796" y="1440019"/>
            <a:ext cx="3911251" cy="2248969"/>
          </a:xfrm>
          <a:prstGeom prst="rect">
            <a:avLst/>
          </a:prstGeom>
        </p:spPr>
      </p:pic>
      <p:cxnSp>
        <p:nvCxnSpPr>
          <p:cNvPr id="13" name="Straight Connector 15">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E564C3-33BF-E621-D6D7-E210B7A75228}"/>
              </a:ext>
            </a:extLst>
          </p:cNvPr>
          <p:cNvPicPr>
            <a:picLocks noChangeAspect="1"/>
          </p:cNvPicPr>
          <p:nvPr/>
        </p:nvPicPr>
        <p:blipFill>
          <a:blip r:embed="rId3"/>
          <a:stretch>
            <a:fillRect/>
          </a:stretch>
        </p:blipFill>
        <p:spPr>
          <a:xfrm>
            <a:off x="7375049" y="208434"/>
            <a:ext cx="4169247" cy="2678741"/>
          </a:xfrm>
          <a:prstGeom prst="rect">
            <a:avLst/>
          </a:prstGeom>
        </p:spPr>
      </p:pic>
      <p:cxnSp>
        <p:nvCxnSpPr>
          <p:cNvPr id="14" name="Straight Connector 17">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3">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5">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7E06615-B942-CA3B-1679-1AEC4547382E}"/>
              </a:ext>
            </a:extLst>
          </p:cNvPr>
          <p:cNvPicPr>
            <a:picLocks noChangeAspect="1"/>
          </p:cNvPicPr>
          <p:nvPr/>
        </p:nvPicPr>
        <p:blipFill>
          <a:blip r:embed="rId4"/>
          <a:stretch>
            <a:fillRect/>
          </a:stretch>
        </p:blipFill>
        <p:spPr>
          <a:xfrm>
            <a:off x="289862" y="4192527"/>
            <a:ext cx="2871035" cy="2451777"/>
          </a:xfrm>
          <a:prstGeom prst="rect">
            <a:avLst/>
          </a:prstGeom>
        </p:spPr>
      </p:pic>
      <p:pic>
        <p:nvPicPr>
          <p:cNvPr id="9" name="Picture 8">
            <a:extLst>
              <a:ext uri="{FF2B5EF4-FFF2-40B4-BE49-F238E27FC236}">
                <a16:creationId xmlns:a16="http://schemas.microsoft.com/office/drawing/2014/main" id="{DF0E76D6-AD36-B661-409F-E979D62A6AAB}"/>
              </a:ext>
            </a:extLst>
          </p:cNvPr>
          <p:cNvPicPr>
            <a:picLocks noChangeAspect="1"/>
          </p:cNvPicPr>
          <p:nvPr/>
        </p:nvPicPr>
        <p:blipFill>
          <a:blip r:embed="rId5"/>
          <a:stretch>
            <a:fillRect/>
          </a:stretch>
        </p:blipFill>
        <p:spPr>
          <a:xfrm>
            <a:off x="4060175" y="3504142"/>
            <a:ext cx="4013380" cy="2759199"/>
          </a:xfrm>
          <a:prstGeom prst="rect">
            <a:avLst/>
          </a:prstGeom>
        </p:spPr>
      </p:pic>
      <p:pic>
        <p:nvPicPr>
          <p:cNvPr id="5" name="Picture 4">
            <a:extLst>
              <a:ext uri="{FF2B5EF4-FFF2-40B4-BE49-F238E27FC236}">
                <a16:creationId xmlns:a16="http://schemas.microsoft.com/office/drawing/2014/main" id="{D0B589F0-18AC-EBFC-EA09-75214F003A75}"/>
              </a:ext>
            </a:extLst>
          </p:cNvPr>
          <p:cNvPicPr>
            <a:picLocks noChangeAspect="1"/>
          </p:cNvPicPr>
          <p:nvPr/>
        </p:nvPicPr>
        <p:blipFill>
          <a:blip r:embed="rId6"/>
          <a:stretch>
            <a:fillRect/>
          </a:stretch>
        </p:blipFill>
        <p:spPr>
          <a:xfrm>
            <a:off x="8685674" y="4192527"/>
            <a:ext cx="3001501" cy="2451777"/>
          </a:xfrm>
          <a:prstGeom prst="rect">
            <a:avLst/>
          </a:prstGeom>
        </p:spPr>
      </p:pic>
      <p:sp>
        <p:nvSpPr>
          <p:cNvPr id="12" name="TextBox 11">
            <a:extLst>
              <a:ext uri="{FF2B5EF4-FFF2-40B4-BE49-F238E27FC236}">
                <a16:creationId xmlns:a16="http://schemas.microsoft.com/office/drawing/2014/main" id="{CE4F01E0-2A37-74E2-35DF-9C788D48C93D}"/>
              </a:ext>
            </a:extLst>
          </p:cNvPr>
          <p:cNvSpPr txBox="1"/>
          <p:nvPr/>
        </p:nvSpPr>
        <p:spPr>
          <a:xfrm flipH="1">
            <a:off x="400052" y="285750"/>
            <a:ext cx="6225525" cy="646331"/>
          </a:xfrm>
          <a:prstGeom prst="rect">
            <a:avLst/>
          </a:prstGeom>
          <a:noFill/>
        </p:spPr>
        <p:txBody>
          <a:bodyPr wrap="square" rtlCol="0">
            <a:spAutoFit/>
          </a:bodyPr>
          <a:lstStyle/>
          <a:p>
            <a:r>
              <a:rPr lang="en-GB" sz="3600" dirty="0"/>
              <a:t>Loading on PostgreSQL</a:t>
            </a:r>
            <a:endParaRPr lang="en-GB" dirty="0"/>
          </a:p>
        </p:txBody>
      </p:sp>
    </p:spTree>
    <p:extLst>
      <p:ext uri="{BB962C8B-B14F-4D97-AF65-F5344CB8AC3E}">
        <p14:creationId xmlns:p14="http://schemas.microsoft.com/office/powerpoint/2010/main" val="125376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5" name="Rectangle 70">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Flask app</a:t>
            </a:r>
            <a:endParaRPr lang="en-US" sz="4800" dirty="0"/>
          </a:p>
        </p:txBody>
      </p:sp>
      <p:pic>
        <p:nvPicPr>
          <p:cNvPr id="76" name="Picture 72">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0" name="Picture 9">
            <a:extLst>
              <a:ext uri="{FF2B5EF4-FFF2-40B4-BE49-F238E27FC236}">
                <a16:creationId xmlns:a16="http://schemas.microsoft.com/office/drawing/2014/main" id="{F668E1E0-CF27-D814-A5D3-C037D5319AE9}"/>
              </a:ext>
            </a:extLst>
          </p:cNvPr>
          <p:cNvPicPr>
            <a:picLocks noChangeAspect="1"/>
          </p:cNvPicPr>
          <p:nvPr/>
        </p:nvPicPr>
        <p:blipFill rotWithShape="1">
          <a:blip r:embed="rId6"/>
          <a:srcRect r="3232" b="1"/>
          <a:stretch/>
        </p:blipFill>
        <p:spPr>
          <a:xfrm>
            <a:off x="6249106" y="50803"/>
            <a:ext cx="5852934" cy="4052399"/>
          </a:xfrm>
          <a:prstGeom prst="rect">
            <a:avLst/>
          </a:prstGeom>
        </p:spPr>
      </p:pic>
      <p:pic>
        <p:nvPicPr>
          <p:cNvPr id="4" name="Picture 3">
            <a:extLst>
              <a:ext uri="{FF2B5EF4-FFF2-40B4-BE49-F238E27FC236}">
                <a16:creationId xmlns:a16="http://schemas.microsoft.com/office/drawing/2014/main" id="{3F13E10C-394A-1B97-5826-1C30AD04D5F3}"/>
              </a:ext>
            </a:extLst>
          </p:cNvPr>
          <p:cNvPicPr>
            <a:picLocks noChangeAspect="1"/>
          </p:cNvPicPr>
          <p:nvPr/>
        </p:nvPicPr>
        <p:blipFill rotWithShape="1">
          <a:blip r:embed="rId7"/>
          <a:srcRect t="14837" r="3" b="11187"/>
          <a:stretch/>
        </p:blipFill>
        <p:spPr>
          <a:xfrm>
            <a:off x="89960" y="50803"/>
            <a:ext cx="6101290" cy="4220671"/>
          </a:xfrm>
          <a:prstGeom prst="rect">
            <a:avLst/>
          </a:prstGeom>
        </p:spPr>
      </p:pic>
    </p:spTree>
    <p:extLst>
      <p:ext uri="{BB962C8B-B14F-4D97-AF65-F5344CB8AC3E}">
        <p14:creationId xmlns:p14="http://schemas.microsoft.com/office/powerpoint/2010/main" val="100775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E08925A-4C9C-C7EB-27BE-3AA347AE1690}"/>
              </a:ext>
            </a:extLst>
          </p:cNvPr>
          <p:cNvPicPr>
            <a:picLocks noChangeAspect="1"/>
          </p:cNvPicPr>
          <p:nvPr/>
        </p:nvPicPr>
        <p:blipFill rotWithShape="1">
          <a:blip r:embed="rId3"/>
          <a:srcRect r="15315" b="-1"/>
          <a:stretch/>
        </p:blipFill>
        <p:spPr>
          <a:xfrm>
            <a:off x="-8622" y="10"/>
            <a:ext cx="6096000" cy="3383270"/>
          </a:xfrm>
          <a:prstGeom prst="rect">
            <a:avLst/>
          </a:prstGeom>
        </p:spPr>
      </p:pic>
      <p:pic>
        <p:nvPicPr>
          <p:cNvPr id="3" name="Picture 2">
            <a:extLst>
              <a:ext uri="{FF2B5EF4-FFF2-40B4-BE49-F238E27FC236}">
                <a16:creationId xmlns:a16="http://schemas.microsoft.com/office/drawing/2014/main" id="{6A3C06AB-AFDF-FD07-AF44-C972AAFA2B79}"/>
              </a:ext>
            </a:extLst>
          </p:cNvPr>
          <p:cNvPicPr>
            <a:picLocks noChangeAspect="1"/>
          </p:cNvPicPr>
          <p:nvPr/>
        </p:nvPicPr>
        <p:blipFill rotWithShape="1">
          <a:blip r:embed="rId4"/>
          <a:srcRect t="12660" b="10020"/>
          <a:stretch/>
        </p:blipFill>
        <p:spPr>
          <a:xfrm>
            <a:off x="-10647" y="3429000"/>
            <a:ext cx="6096000" cy="3429000"/>
          </a:xfrm>
          <a:prstGeom prst="rect">
            <a:avLst/>
          </a:prstGeom>
        </p:spPr>
      </p:pic>
      <p:pic>
        <p:nvPicPr>
          <p:cNvPr id="14" name="Picture 10">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4" name="TextBox 3">
            <a:extLst>
              <a:ext uri="{FF2B5EF4-FFF2-40B4-BE49-F238E27FC236}">
                <a16:creationId xmlns:a16="http://schemas.microsoft.com/office/drawing/2014/main" id="{E6C9660B-88F9-AFFA-A67D-1FAECFB49794}"/>
              </a:ext>
            </a:extLst>
          </p:cNvPr>
          <p:cNvSpPr txBox="1"/>
          <p:nvPr/>
        </p:nvSpPr>
        <p:spPr>
          <a:xfrm>
            <a:off x="6900493" y="1732449"/>
            <a:ext cx="4403596" cy="4058751"/>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was unable to connect to the database using Flask. However, the connection is possible on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jupyter.The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screenshots below highlight my claims.</a:t>
            </a:r>
          </a:p>
        </p:txBody>
      </p:sp>
    </p:spTree>
    <p:extLst>
      <p:ext uri="{BB962C8B-B14F-4D97-AF65-F5344CB8AC3E}">
        <p14:creationId xmlns:p14="http://schemas.microsoft.com/office/powerpoint/2010/main" val="35718365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{AB0096CD-6A0E-4293-811B-0923221B10E6}tf55705232_win32</Template>
  <TotalTime>1788</TotalTime>
  <Words>855</Words>
  <Application>Microsoft Office PowerPoint</Application>
  <PresentationFormat>Widescreen</PresentationFormat>
  <Paragraphs>77</Paragraphs>
  <Slides>17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Franklin Gothic Book</vt:lpstr>
      <vt:lpstr>Goudy Old Style</vt:lpstr>
      <vt:lpstr>Wingdings 2</vt:lpstr>
      <vt:lpstr>SlateVTI</vt:lpstr>
      <vt:lpstr>Gun Background Check </vt:lpstr>
      <vt:lpstr>PowerPoint Presentation</vt:lpstr>
      <vt:lpstr>Project Overview</vt:lpstr>
      <vt:lpstr>Diagram</vt:lpstr>
      <vt:lpstr>File Sources</vt:lpstr>
      <vt:lpstr>ETL process</vt:lpstr>
      <vt:lpstr>PowerPoint Presentation</vt:lpstr>
      <vt:lpstr>Flask app</vt:lpstr>
      <vt:lpstr>PowerPoint Presentation</vt:lpstr>
      <vt:lpstr>JS Libraries </vt:lpstr>
      <vt:lpstr>HTML &amp; CSS</vt:lpstr>
      <vt:lpstr>Tableau Visualisation </vt:lpstr>
      <vt:lpstr>PowerPoint Presentation</vt:lpstr>
      <vt:lpstr>PowerPoint Presentation</vt:lpstr>
      <vt:lpstr>PowerPoint Presentation</vt:lpstr>
      <vt:lpstr>Website page Navigation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Background Checking </dc:title>
  <dc:creator>Kouamé Kouassi</dc:creator>
  <cp:lastModifiedBy>Kouamé Kouassi</cp:lastModifiedBy>
  <cp:revision>12</cp:revision>
  <dcterms:created xsi:type="dcterms:W3CDTF">2022-10-12T20:38:26Z</dcterms:created>
  <dcterms:modified xsi:type="dcterms:W3CDTF">2022-10-17T13:00:49Z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